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6858000" cx="12192000"/>
  <p:notesSz cx="6858000" cy="9144000"/>
  <p:embeddedFontLst>
    <p:embeddedFont>
      <p:font typeface="Source Code Pro"/>
      <p:regular r:id="rId40"/>
      <p:bold r:id="rId41"/>
      <p:italic r:id="rId42"/>
      <p:boldItalic r:id="rId43"/>
    </p:embeddedFont>
    <p:embeddedFont>
      <p:font typeface="Oswald Light"/>
      <p:regular r:id="rId44"/>
      <p:bold r:id="rId45"/>
    </p:embeddedFont>
    <p:embeddedFont>
      <p:font typeface="Source Code Pro SemiBold"/>
      <p:regular r:id="rId46"/>
      <p:bold r:id="rId47"/>
      <p:italic r:id="rId48"/>
      <p:boldItalic r:id="rId49"/>
    </p:embeddedFont>
    <p:embeddedFont>
      <p:font typeface="Lexend Medium"/>
      <p:regular r:id="rId50"/>
      <p:bold r:id="rId51"/>
    </p:embeddedFont>
    <p:embeddedFont>
      <p:font typeface="Oswald SemiBold"/>
      <p:regular r:id="rId52"/>
      <p:bold r:id="rId53"/>
    </p:embeddedFont>
    <p:embeddedFont>
      <p:font typeface="Lexend"/>
      <p:regular r:id="rId54"/>
      <p:bold r:id="rId55"/>
    </p:embeddedFont>
    <p:embeddedFont>
      <p:font typeface="Oswald"/>
      <p:regular r:id="rId56"/>
      <p:bold r:id="rId57"/>
    </p:embeddedFont>
    <p:embeddedFont>
      <p:font typeface="Source Code Pro Medium"/>
      <p:regular r:id="rId58"/>
      <p:bold r:id="rId59"/>
      <p:italic r:id="rId60"/>
      <p:boldItalic r:id="rId61"/>
    </p:embeddedFont>
    <p:embeddedFont>
      <p:font typeface="Source Code Pro ExtraBold"/>
      <p:bold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64" roundtripDataSignature="AMtx7mghPq5CgZ4DuWZZtqNzEW2DNYVO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2925EA-8758-423E-85E2-85FD20D0089B}">
  <a:tblStyle styleId="{C82925EA-8758-423E-85E2-85FD20D0089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SourceCodePro-regular.fntdata"/><Relationship Id="rId42" Type="http://schemas.openxmlformats.org/officeDocument/2006/relationships/font" Target="fonts/SourceCodePro-italic.fntdata"/><Relationship Id="rId41" Type="http://schemas.openxmlformats.org/officeDocument/2006/relationships/font" Target="fonts/SourceCodePro-bold.fntdata"/><Relationship Id="rId44" Type="http://schemas.openxmlformats.org/officeDocument/2006/relationships/font" Target="fonts/OswaldLight-regular.fntdata"/><Relationship Id="rId43" Type="http://schemas.openxmlformats.org/officeDocument/2006/relationships/font" Target="fonts/SourceCodePro-boldItalic.fntdata"/><Relationship Id="rId46" Type="http://schemas.openxmlformats.org/officeDocument/2006/relationships/font" Target="fonts/SourceCodeProSemiBold-regular.fntdata"/><Relationship Id="rId45" Type="http://schemas.openxmlformats.org/officeDocument/2006/relationships/font" Target="fonts/OswaldLigh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ourceCodeProSemiBold-italic.fntdata"/><Relationship Id="rId47" Type="http://schemas.openxmlformats.org/officeDocument/2006/relationships/font" Target="fonts/SourceCodeProSemiBold-bold.fntdata"/><Relationship Id="rId49" Type="http://schemas.openxmlformats.org/officeDocument/2006/relationships/font" Target="fonts/SourceCodePro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SourceCodeProExtraBold-bold.fntdata"/><Relationship Id="rId61" Type="http://schemas.openxmlformats.org/officeDocument/2006/relationships/font" Target="fonts/SourceCodeProMedium-boldItalic.fntdata"/><Relationship Id="rId20" Type="http://schemas.openxmlformats.org/officeDocument/2006/relationships/slide" Target="slides/slide15.xml"/><Relationship Id="rId64" Type="http://customschemas.google.com/relationships/presentationmetadata" Target="metadata"/><Relationship Id="rId63" Type="http://schemas.openxmlformats.org/officeDocument/2006/relationships/font" Target="fonts/SourceCodeProExtraBold-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SourceCodeProMedium-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exendMedium-bold.fntdata"/><Relationship Id="rId50" Type="http://schemas.openxmlformats.org/officeDocument/2006/relationships/font" Target="fonts/LexendMedium-regular.fntdata"/><Relationship Id="rId53" Type="http://schemas.openxmlformats.org/officeDocument/2006/relationships/font" Target="fonts/OswaldSemiBold-bold.fntdata"/><Relationship Id="rId52" Type="http://schemas.openxmlformats.org/officeDocument/2006/relationships/font" Target="fonts/OswaldSemiBold-regular.fntdata"/><Relationship Id="rId11" Type="http://schemas.openxmlformats.org/officeDocument/2006/relationships/slide" Target="slides/slide6.xml"/><Relationship Id="rId55" Type="http://schemas.openxmlformats.org/officeDocument/2006/relationships/font" Target="fonts/Lexend-bold.fntdata"/><Relationship Id="rId10" Type="http://schemas.openxmlformats.org/officeDocument/2006/relationships/slide" Target="slides/slide5.xml"/><Relationship Id="rId54" Type="http://schemas.openxmlformats.org/officeDocument/2006/relationships/font" Target="fonts/Lexend-regular.fntdata"/><Relationship Id="rId13" Type="http://schemas.openxmlformats.org/officeDocument/2006/relationships/slide" Target="slides/slide8.xml"/><Relationship Id="rId57" Type="http://schemas.openxmlformats.org/officeDocument/2006/relationships/font" Target="fonts/Oswald-bold.fntdata"/><Relationship Id="rId12" Type="http://schemas.openxmlformats.org/officeDocument/2006/relationships/slide" Target="slides/slide7.xml"/><Relationship Id="rId56" Type="http://schemas.openxmlformats.org/officeDocument/2006/relationships/font" Target="fonts/Oswald-regular.fntdata"/><Relationship Id="rId15" Type="http://schemas.openxmlformats.org/officeDocument/2006/relationships/slide" Target="slides/slide10.xml"/><Relationship Id="rId59" Type="http://schemas.openxmlformats.org/officeDocument/2006/relationships/font" Target="fonts/SourceCodeProMedium-bold.fntdata"/><Relationship Id="rId14" Type="http://schemas.openxmlformats.org/officeDocument/2006/relationships/slide" Target="slides/slide9.xml"/><Relationship Id="rId58" Type="http://schemas.openxmlformats.org/officeDocument/2006/relationships/font" Target="fonts/SourceCodeProMedium-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png>
</file>

<file path=ppt/media/image37.gif>
</file>

<file path=ppt/media/image38.png>
</file>

<file path=ppt/media/image39.jpg>
</file>

<file path=ppt/media/image4.jpg>
</file>

<file path=ppt/media/image40.png>
</file>

<file path=ppt/media/image41.png>
</file>

<file path=ppt/media/image42.png>
</file>

<file path=ppt/media/image43.png>
</file>

<file path=ppt/media/image44.png>
</file>

<file path=ppt/media/image45.jpg>
</file>

<file path=ppt/media/image46.png>
</file>

<file path=ppt/media/image47.gif>
</file>

<file path=ppt/media/image48.png>
</file>

<file path=ppt/media/image49.png>
</file>

<file path=ppt/media/image5.png>
</file>

<file path=ppt/media/image50.png>
</file>

<file path=ppt/media/image51.png>
</file>

<file path=ppt/media/image52.jpg>
</file>

<file path=ppt/media/image53.png>
</file>

<file path=ppt/media/image54.jpg>
</file>

<file path=ppt/media/image55.png>
</file>

<file path=ppt/media/image56.png>
</file>

<file path=ppt/media/image57.png>
</file>

<file path=ppt/media/image58.png>
</file>

<file path=ppt/media/image59.png>
</file>

<file path=ppt/media/image6.png>
</file>

<file path=ppt/media/image60.png>
</file>

<file path=ppt/media/image61.jpg>
</file>

<file path=ppt/media/image62.png>
</file>

<file path=ppt/media/image63.jpg>
</file>

<file path=ppt/media/image64.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571d4cc43f_5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 name="Google Shape;70;g2571d4cc43f_5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The mdr1 mdr2 project focused on the haptic of the parrying movement, </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and the side drone project helped me to understand how users interact with the system regarding degrees of freedom.</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1dof was my first trying at using the scrolling to provide force feedback, followed by a simple user test, </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50">
                <a:solidFill>
                  <a:srgbClr val="1D1C1D"/>
                </a:solidFill>
                <a:latin typeface="Arial"/>
                <a:ea typeface="Arial"/>
                <a:cs typeface="Arial"/>
                <a:sym typeface="Arial"/>
              </a:rPr>
              <a:t>and based on the user test, the motionavatar was updated to provide a complete picture of the virtual carrier's motion state</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150">
              <a:solidFill>
                <a:srgbClr val="1D1C1D"/>
              </a:solidFill>
              <a:highlight>
                <a:srgbClr val="F8F8F8"/>
              </a:highlight>
              <a:latin typeface="Arial"/>
              <a:ea typeface="Arial"/>
              <a:cs typeface="Arial"/>
              <a:sym typeface="Arial"/>
            </a:endParaRPr>
          </a:p>
          <a:p>
            <a:pPr indent="0" lvl="0" marL="0" rtl="0" algn="l">
              <a:spcBef>
                <a:spcPts val="0"/>
              </a:spcBef>
              <a:spcAft>
                <a:spcPts val="0"/>
              </a:spcAft>
              <a:buNone/>
            </a:pPr>
            <a:r>
              <a:t/>
            </a:r>
            <a:endParaRPr sz="1150">
              <a:solidFill>
                <a:srgbClr val="1D1C1D"/>
              </a:solidFill>
              <a:latin typeface="Arial"/>
              <a:ea typeface="Arial"/>
              <a:cs typeface="Arial"/>
              <a:sym typeface="Arial"/>
            </a:endParaRPr>
          </a:p>
        </p:txBody>
      </p:sp>
      <p:sp>
        <p:nvSpPr>
          <p:cNvPr id="206" name="Google Shape;20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This is the process of production, from the draft to 3d design to hardware welding, to the software programming</a:t>
            </a:r>
            <a:endParaRPr/>
          </a:p>
        </p:txBody>
      </p:sp>
      <p:sp>
        <p:nvSpPr>
          <p:cNvPr id="237" name="Google Shape;23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2ed94fcc9c_1_3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2ed94fcc9c_1_3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This is how it use, when the virtual car moves back and forth, servo1 will turn clockwise or counterclockwise</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When the virtual car turns left and right, servo2 will also turn accordingly, and the user needs to hold it with his left hand to feel the force feedback from the rotation.</a:t>
            </a:r>
            <a:endParaRPr sz="1150">
              <a:solidFill>
                <a:srgbClr val="1D1C1D"/>
              </a:solidFill>
              <a:latin typeface="Arial"/>
              <a:ea typeface="Arial"/>
              <a:cs typeface="Arial"/>
              <a:sym typeface="Arial"/>
            </a:endParaRPr>
          </a:p>
        </p:txBody>
      </p:sp>
      <p:sp>
        <p:nvSpPr>
          <p:cNvPr id="274" name="Google Shape;274;g22ed94fcc9c_1_3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2ed94fcc9c_1_3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Two experiments were designed to test the haptic </a:t>
            </a:r>
            <a:r>
              <a:rPr lang="en-US" sz="1150">
                <a:solidFill>
                  <a:srgbClr val="1D1C1D"/>
                </a:solidFill>
                <a:latin typeface="Arial"/>
                <a:ea typeface="Arial"/>
                <a:cs typeface="Arial"/>
                <a:sym typeface="Arial"/>
              </a:rPr>
              <a:t>performance</a:t>
            </a:r>
            <a:r>
              <a:rPr lang="en-US" sz="1150">
                <a:solidFill>
                  <a:srgbClr val="1D1C1D"/>
                </a:solidFill>
                <a:latin typeface="Arial"/>
                <a:ea typeface="Arial"/>
                <a:cs typeface="Arial"/>
                <a:sym typeface="Arial"/>
              </a:rPr>
              <a:t> of and the user experience</a:t>
            </a:r>
            <a:endParaRPr/>
          </a:p>
        </p:txBody>
      </p:sp>
      <p:sp>
        <p:nvSpPr>
          <p:cNvPr id="303" name="Google Shape;303;g22ed94fcc9c_1_3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5823eba0ba_1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5823eba0ba_1_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25823eba0ba_1_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2ed94fcc9c_1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g22ed94fcc9c_1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2ed94fcc9c_1_5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g22ed94fcc9c_1_5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2ed94fcc9c_1_48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g22ed94fcc9c_1_4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2ed94fcc9c_1_49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g22ed94fcc9c_1_4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2ed94fcc9c_1_5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1" name="Google Shape;401;g22ed94fcc9c_1_5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2ed94fcc9c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g22ed94fcc9c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2ed94fcc9c_1_5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g22ed94fcc9c_1_5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4" name="Google Shape;42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5871f57481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Two experiments were designed to test the haptic performance of and the user experience</a:t>
            </a:r>
            <a:endParaRPr/>
          </a:p>
        </p:txBody>
      </p:sp>
      <p:sp>
        <p:nvSpPr>
          <p:cNvPr id="434" name="Google Shape;434;g25871f57481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2ed94fcc9c_1_3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7" name="Google Shape;447;g22ed94fcc9c_1_3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2ed94fcc9c_1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1" name="Google Shape;461;g22ed94fcc9c_1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4" name="Google Shape;48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2ed94fcc9c_1_7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g22ed94fcc9c_1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9" name="Google Shape;519;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5823eba0ba_1_1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50">
                <a:latin typeface="Arial"/>
                <a:ea typeface="Arial"/>
                <a:cs typeface="Arial"/>
                <a:sym typeface="Arial"/>
              </a:rPr>
              <a:t>Based on the above, we came up with these questions, which is also this research dedicated to solve</a:t>
            </a:r>
            <a:endParaRPr/>
          </a:p>
          <a:p>
            <a:pPr indent="0" lvl="0" marL="0" rtl="0" algn="l">
              <a:spcBef>
                <a:spcPts val="0"/>
              </a:spcBef>
              <a:spcAft>
                <a:spcPts val="0"/>
              </a:spcAft>
              <a:buNone/>
            </a:pPr>
            <a:r>
              <a:t/>
            </a:r>
            <a:endParaRPr/>
          </a:p>
        </p:txBody>
      </p:sp>
      <p:sp>
        <p:nvSpPr>
          <p:cNvPr id="528" name="Google Shape;528;g25823eba0ba_1_1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7" name="Google Shape;53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2ed94fcc9c_1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g22ed94fcc9c_1_1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50">
                <a:latin typeface="Arial"/>
                <a:ea typeface="Arial"/>
                <a:cs typeface="Arial"/>
                <a:sym typeface="Arial"/>
              </a:rPr>
              <a:t>Our interaction is also no longer stuck in the plane, with the mouse or keyboard, </a:t>
            </a:r>
            <a:endParaRPr sz="1150">
              <a:latin typeface="Arial"/>
              <a:ea typeface="Arial"/>
              <a:cs typeface="Arial"/>
              <a:sym typeface="Arial"/>
            </a:endParaRPr>
          </a:p>
          <a:p>
            <a:pPr indent="0" lvl="0" marL="0" rtl="0" algn="l">
              <a:spcBef>
                <a:spcPts val="0"/>
              </a:spcBef>
              <a:spcAft>
                <a:spcPts val="0"/>
              </a:spcAft>
              <a:buSzPts val="1100"/>
              <a:buNone/>
            </a:pPr>
            <a:r>
              <a:rPr lang="en-US" sz="1150">
                <a:latin typeface="Arial"/>
                <a:ea typeface="Arial"/>
                <a:cs typeface="Arial"/>
                <a:sym typeface="Arial"/>
              </a:rPr>
              <a:t>we need a more comprehensive interaction design, such as kinect, </a:t>
            </a:r>
            <a:endParaRPr sz="1150">
              <a:latin typeface="Arial"/>
              <a:ea typeface="Arial"/>
              <a:cs typeface="Arial"/>
              <a:sym typeface="Arial"/>
            </a:endParaRPr>
          </a:p>
          <a:p>
            <a:pPr indent="0" lvl="0" marL="0" rtl="0" algn="l">
              <a:spcBef>
                <a:spcPts val="0"/>
              </a:spcBef>
              <a:spcAft>
                <a:spcPts val="0"/>
              </a:spcAft>
              <a:buSzPts val="1100"/>
              <a:buNone/>
            </a:pPr>
            <a:r>
              <a:rPr lang="en-US" sz="1150">
                <a:latin typeface="Arial"/>
                <a:ea typeface="Arial"/>
                <a:cs typeface="Arial"/>
                <a:sym typeface="Arial"/>
              </a:rPr>
              <a:t>in vr we need to put our body all in vr, every simple movement we made will be meaningful</a:t>
            </a:r>
            <a:endParaRPr sz="1150">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150">
              <a:latin typeface="Arial"/>
              <a:ea typeface="Arial"/>
              <a:cs typeface="Arial"/>
              <a:sym typeface="Arial"/>
            </a:endParaRPr>
          </a:p>
          <a:p>
            <a:pPr indent="0" lvl="0" marL="0" rtl="0" algn="l">
              <a:spcBef>
                <a:spcPts val="0"/>
              </a:spcBef>
              <a:spcAft>
                <a:spcPts val="0"/>
              </a:spcAft>
              <a:buNone/>
            </a:pPr>
            <a:r>
              <a:rPr lang="en-US" sz="1150">
                <a:latin typeface="Arial"/>
                <a:ea typeface="Arial"/>
                <a:cs typeface="Arial"/>
                <a:sym typeface="Arial"/>
              </a:rPr>
              <a:t>So this brings up a few questions</a:t>
            </a:r>
            <a:endParaRPr sz="115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50">
                <a:solidFill>
                  <a:srgbClr val="1D1C1D"/>
                </a:solidFill>
                <a:latin typeface="Arial"/>
                <a:ea typeface="Arial"/>
                <a:cs typeface="Arial"/>
                <a:sym typeface="Arial"/>
              </a:rPr>
              <a:t>How to make the user aware of what kind of movement he is doing, motion state he is</a:t>
            </a:r>
            <a:endParaRPr sz="1150">
              <a:solidFill>
                <a:srgbClr val="1D1C1D"/>
              </a:solidFill>
              <a:latin typeface="Arial"/>
              <a:ea typeface="Arial"/>
              <a:cs typeface="Arial"/>
              <a:sym typeface="Arial"/>
            </a:endParaRPr>
          </a:p>
          <a:p>
            <a:pPr indent="0" lvl="0" marL="0" rtl="0" algn="l">
              <a:spcBef>
                <a:spcPts val="0"/>
              </a:spcBef>
              <a:spcAft>
                <a:spcPts val="0"/>
              </a:spcAft>
              <a:buSzPts val="1100"/>
              <a:buNone/>
            </a:pPr>
            <a:r>
              <a:rPr lang="en-US" sz="1150">
                <a:solidFill>
                  <a:srgbClr val="1D1C1D"/>
                </a:solidFill>
                <a:latin typeface="Arial"/>
                <a:ea typeface="Arial"/>
                <a:cs typeface="Arial"/>
                <a:sym typeface="Arial"/>
              </a:rPr>
              <a:t>How to make the user realize it what effect his actions and movement are having on the avatar or character he is </a:t>
            </a:r>
            <a:r>
              <a:rPr lang="en-US" sz="1150">
                <a:solidFill>
                  <a:srgbClr val="1D1C1D"/>
                </a:solidFill>
                <a:latin typeface="Arial"/>
                <a:ea typeface="Arial"/>
                <a:cs typeface="Arial"/>
                <a:sym typeface="Arial"/>
              </a:rPr>
              <a:t>controlling</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And the current interaction in vr is too boring, </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we can now watch and listen, </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then the next step may be to be able to touch which also proves why our movement and motion are important in future interactions</a:t>
            </a:r>
            <a:endParaRPr sz="1150">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但是 目前的vr交互上，用户的动作无法被用户感知，例如系统提示我从a移到b来触发砍击动作，</a:t>
            </a:r>
            <a:endParaRPr/>
          </a:p>
          <a:p>
            <a:pPr indent="0" lvl="0" marL="0" rtl="0" algn="l">
              <a:spcBef>
                <a:spcPts val="0"/>
              </a:spcBef>
              <a:spcAft>
                <a:spcPts val="0"/>
              </a:spcAft>
              <a:buNone/>
            </a:pPr>
            <a:r>
              <a:rPr lang="en-US"/>
              <a:t>但是从目前的使用感觉上来说用户只会感受到移动，</a:t>
            </a:r>
            <a:endParaRPr/>
          </a:p>
          <a:p>
            <a:pPr indent="0" lvl="0" marL="0" rtl="0" algn="l">
              <a:spcBef>
                <a:spcPts val="0"/>
              </a:spcBef>
              <a:spcAft>
                <a:spcPts val="0"/>
              </a:spcAft>
              <a:buNone/>
            </a:pPr>
            <a:r>
              <a:rPr lang="en-US"/>
              <a:t>目前的交互设备不具备渲染较为负责的力学效果</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22ee2a0713f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22ee2a0713f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7" name="Google Shape;547;g22ee2a0713f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e4bf4a1610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6" name="Google Shape;556;g1e4bf4a1610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e4bf4a1610_0_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7" name="Google Shape;567;g1e4bf4a1610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5871f56c75_1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8" name="Google Shape;578;g25871f56c75_1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5871f56c75_1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9" name="Google Shape;589;g25871f56c75_1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50">
                <a:latin typeface="Arial"/>
                <a:ea typeface="Arial"/>
                <a:cs typeface="Arial"/>
                <a:sym typeface="Arial"/>
              </a:rPr>
              <a:t>Based on the above, we came up with these questions, which is also this research dedicated to solve</a:t>
            </a:r>
            <a:endParaRPr/>
          </a:p>
          <a:p>
            <a:pPr indent="0" lvl="0" marL="0" rtl="0" algn="l">
              <a:spcBef>
                <a:spcPts val="0"/>
              </a:spcBef>
              <a:spcAft>
                <a:spcPts val="0"/>
              </a:spcAft>
              <a:buNone/>
            </a:pPr>
            <a:r>
              <a:t/>
            </a:r>
            <a:endParaRPr/>
          </a:p>
        </p:txBody>
      </p:sp>
      <p:sp>
        <p:nvSpPr>
          <p:cNvPr id="127" name="Google Shape;12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2ed94fcc9c_1_2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To think about whether I should focus on a certain movement or a certain motion state</a:t>
            </a:r>
            <a:endParaRPr/>
          </a:p>
        </p:txBody>
      </p:sp>
      <p:sp>
        <p:nvSpPr>
          <p:cNvPr id="138" name="Google Shape;138;g22ed94fcc9c_1_2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50">
                <a:solidFill>
                  <a:srgbClr val="1D1C1D"/>
                </a:solidFill>
                <a:latin typeface="Arial"/>
                <a:ea typeface="Arial"/>
                <a:cs typeface="Arial"/>
                <a:sym typeface="Arial"/>
              </a:rPr>
              <a:t>It is possible to communicate the state of motion of a self-moving object to the user through some kind of haptic design </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50">
                <a:solidFill>
                  <a:srgbClr val="1D1C1D"/>
                </a:solidFill>
                <a:latin typeface="Arial"/>
                <a:ea typeface="Arial"/>
                <a:cs typeface="Arial"/>
                <a:sym typeface="Arial"/>
              </a:rPr>
              <a:t>but my idea is that I need a smaller, and more convenient way of designing</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150">
              <a:solidFill>
                <a:srgbClr val="1D1C1D"/>
              </a:solidFill>
              <a:latin typeface="Arial"/>
              <a:ea typeface="Arial"/>
              <a:cs typeface="Arial"/>
              <a:sym typeface="Arial"/>
            </a:endParaRPr>
          </a:p>
          <a:p>
            <a:pPr indent="0" lvl="0" marL="0" rtl="0" algn="l">
              <a:spcBef>
                <a:spcPts val="0"/>
              </a:spcBef>
              <a:spcAft>
                <a:spcPts val="0"/>
              </a:spcAft>
              <a:buNone/>
            </a:pPr>
            <a:r>
              <a:t/>
            </a:r>
            <a:endParaRPr/>
          </a:p>
        </p:txBody>
      </p:sp>
      <p:sp>
        <p:nvSpPr>
          <p:cNvPr id="160" name="Google Shape;16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e4bf4a1610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e4bf4a1610_0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1e4bf4a1610_0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2ed94fcc9c_1_2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50">
                <a:solidFill>
                  <a:srgbClr val="1D1C1D"/>
                </a:solidFill>
                <a:latin typeface="Arial"/>
                <a:ea typeface="Arial"/>
                <a:cs typeface="Arial"/>
                <a:sym typeface="Arial"/>
              </a:rPr>
              <a:t>The final design is to indicate the state of motion to the user by the rotation of the roller.</a:t>
            </a:r>
            <a:endParaRPr sz="1150">
              <a:solidFill>
                <a:srgbClr val="1D1C1D"/>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50">
                <a:solidFill>
                  <a:srgbClr val="1D1C1D"/>
                </a:solidFill>
                <a:latin typeface="Arial"/>
                <a:ea typeface="Arial"/>
                <a:cs typeface="Arial"/>
                <a:sym typeface="Arial"/>
              </a:rPr>
              <a:t>And compare the difference between the haptic and the visual effect</a:t>
            </a:r>
            <a:endParaRPr sz="1150">
              <a:solidFill>
                <a:srgbClr val="1D1C1D"/>
              </a:solidFill>
              <a:latin typeface="Arial"/>
              <a:ea typeface="Arial"/>
              <a:cs typeface="Arial"/>
              <a:sym typeface="Arial"/>
            </a:endParaRPr>
          </a:p>
          <a:p>
            <a:pPr indent="0" lvl="0" marL="0" rtl="0" algn="l">
              <a:spcBef>
                <a:spcPts val="0"/>
              </a:spcBef>
              <a:spcAft>
                <a:spcPts val="0"/>
              </a:spcAft>
              <a:buNone/>
            </a:pPr>
            <a:r>
              <a:rPr lang="en-US" sz="1150">
                <a:solidFill>
                  <a:srgbClr val="1D1C1D"/>
                </a:solidFill>
                <a:latin typeface="Arial"/>
                <a:ea typeface="Arial"/>
                <a:cs typeface="Arial"/>
                <a:sym typeface="Arial"/>
              </a:rPr>
              <a:t>And explore the impact of the haptic on the user experience in different use cases</a:t>
            </a:r>
            <a:endParaRPr/>
          </a:p>
        </p:txBody>
      </p:sp>
      <p:sp>
        <p:nvSpPr>
          <p:cNvPr id="194" name="Google Shape;194;g22ed94fcc9c_1_2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2571d4cc43f_4_253"/>
          <p:cNvSpPr/>
          <p:nvPr/>
        </p:nvSpPr>
        <p:spPr>
          <a:xfrm rot="10800000">
            <a:off x="5634700" y="3911300"/>
            <a:ext cx="922500" cy="518100"/>
          </a:xfrm>
          <a:prstGeom prst="triangle">
            <a:avLst>
              <a:gd fmla="val 50000"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 name="Google Shape;15;g2571d4cc43f_4_253"/>
          <p:cNvSpPr/>
          <p:nvPr/>
        </p:nvSpPr>
        <p:spPr>
          <a:xfrm>
            <a:off x="-33" y="0"/>
            <a:ext cx="12192000" cy="41655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 name="Google Shape;16;g2571d4cc43f_4_253"/>
          <p:cNvSpPr txBox="1"/>
          <p:nvPr>
            <p:ph type="ctrTitle"/>
          </p:nvPr>
        </p:nvSpPr>
        <p:spPr>
          <a:xfrm>
            <a:off x="548233" y="859067"/>
            <a:ext cx="11043300" cy="2811900"/>
          </a:xfrm>
          <a:prstGeom prst="rect">
            <a:avLst/>
          </a:prstGeom>
        </p:spPr>
        <p:txBody>
          <a:bodyPr anchorCtr="0" anchor="b" bIns="121900" lIns="121900" spcFirstLastPara="1" rIns="121900" wrap="square" tIns="12190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p:txBody>
      </p:sp>
      <p:sp>
        <p:nvSpPr>
          <p:cNvPr id="17" name="Google Shape;17;g2571d4cc43f_4_253"/>
          <p:cNvSpPr txBox="1"/>
          <p:nvPr>
            <p:ph idx="1" type="subTitle"/>
          </p:nvPr>
        </p:nvSpPr>
        <p:spPr>
          <a:xfrm>
            <a:off x="548233" y="4531000"/>
            <a:ext cx="11043300" cy="1680900"/>
          </a:xfrm>
          <a:prstGeom prst="rect">
            <a:avLst/>
          </a:prstGeom>
        </p:spPr>
        <p:txBody>
          <a:bodyPr anchorCtr="0" anchor="ctr" bIns="121900" lIns="121900" spcFirstLastPara="1" rIns="121900" wrap="square" tIns="121900">
            <a:normAutofit/>
          </a:bodyPr>
          <a:lstStyle>
            <a:lvl1pPr lvl="0" algn="ctr">
              <a:lnSpc>
                <a:spcPct val="100000"/>
              </a:lnSpc>
              <a:spcBef>
                <a:spcPts val="0"/>
              </a:spcBef>
              <a:spcAft>
                <a:spcPts val="0"/>
              </a:spcAft>
              <a:buSzPts val="4800"/>
              <a:buFont typeface="Oswald"/>
              <a:buNone/>
              <a:defRPr sz="4800">
                <a:latin typeface="Oswald"/>
                <a:ea typeface="Oswald"/>
                <a:cs typeface="Oswald"/>
                <a:sym typeface="Oswald"/>
              </a:defRPr>
            </a:lvl1pPr>
            <a:lvl2pPr lvl="1" algn="ctr">
              <a:lnSpc>
                <a:spcPct val="100000"/>
              </a:lnSpc>
              <a:spcBef>
                <a:spcPts val="0"/>
              </a:spcBef>
              <a:spcAft>
                <a:spcPts val="0"/>
              </a:spcAft>
              <a:buSzPts val="4800"/>
              <a:buFont typeface="Oswald"/>
              <a:buNone/>
              <a:defRPr sz="4800">
                <a:latin typeface="Oswald"/>
                <a:ea typeface="Oswald"/>
                <a:cs typeface="Oswald"/>
                <a:sym typeface="Oswald"/>
              </a:defRPr>
            </a:lvl2pPr>
            <a:lvl3pPr lvl="2" algn="ctr">
              <a:lnSpc>
                <a:spcPct val="100000"/>
              </a:lnSpc>
              <a:spcBef>
                <a:spcPts val="0"/>
              </a:spcBef>
              <a:spcAft>
                <a:spcPts val="0"/>
              </a:spcAft>
              <a:buSzPts val="4800"/>
              <a:buFont typeface="Oswald"/>
              <a:buNone/>
              <a:defRPr sz="4800">
                <a:latin typeface="Oswald"/>
                <a:ea typeface="Oswald"/>
                <a:cs typeface="Oswald"/>
                <a:sym typeface="Oswald"/>
              </a:defRPr>
            </a:lvl3pPr>
            <a:lvl4pPr lvl="3" algn="ctr">
              <a:lnSpc>
                <a:spcPct val="100000"/>
              </a:lnSpc>
              <a:spcBef>
                <a:spcPts val="0"/>
              </a:spcBef>
              <a:spcAft>
                <a:spcPts val="0"/>
              </a:spcAft>
              <a:buSzPts val="4800"/>
              <a:buFont typeface="Oswald"/>
              <a:buNone/>
              <a:defRPr sz="4800">
                <a:latin typeface="Oswald"/>
                <a:ea typeface="Oswald"/>
                <a:cs typeface="Oswald"/>
                <a:sym typeface="Oswald"/>
              </a:defRPr>
            </a:lvl4pPr>
            <a:lvl5pPr lvl="4" algn="ctr">
              <a:lnSpc>
                <a:spcPct val="100000"/>
              </a:lnSpc>
              <a:spcBef>
                <a:spcPts val="0"/>
              </a:spcBef>
              <a:spcAft>
                <a:spcPts val="0"/>
              </a:spcAft>
              <a:buSzPts val="4800"/>
              <a:buFont typeface="Oswald"/>
              <a:buNone/>
              <a:defRPr sz="4800">
                <a:latin typeface="Oswald"/>
                <a:ea typeface="Oswald"/>
                <a:cs typeface="Oswald"/>
                <a:sym typeface="Oswald"/>
              </a:defRPr>
            </a:lvl5pPr>
            <a:lvl6pPr lvl="5" algn="ctr">
              <a:lnSpc>
                <a:spcPct val="100000"/>
              </a:lnSpc>
              <a:spcBef>
                <a:spcPts val="0"/>
              </a:spcBef>
              <a:spcAft>
                <a:spcPts val="0"/>
              </a:spcAft>
              <a:buSzPts val="4800"/>
              <a:buFont typeface="Oswald"/>
              <a:buNone/>
              <a:defRPr sz="4800">
                <a:latin typeface="Oswald"/>
                <a:ea typeface="Oswald"/>
                <a:cs typeface="Oswald"/>
                <a:sym typeface="Oswald"/>
              </a:defRPr>
            </a:lvl6pPr>
            <a:lvl7pPr lvl="6" algn="ctr">
              <a:lnSpc>
                <a:spcPct val="100000"/>
              </a:lnSpc>
              <a:spcBef>
                <a:spcPts val="0"/>
              </a:spcBef>
              <a:spcAft>
                <a:spcPts val="0"/>
              </a:spcAft>
              <a:buSzPts val="4800"/>
              <a:buFont typeface="Oswald"/>
              <a:buNone/>
              <a:defRPr sz="4800">
                <a:latin typeface="Oswald"/>
                <a:ea typeface="Oswald"/>
                <a:cs typeface="Oswald"/>
                <a:sym typeface="Oswald"/>
              </a:defRPr>
            </a:lvl7pPr>
            <a:lvl8pPr lvl="7" algn="ctr">
              <a:lnSpc>
                <a:spcPct val="100000"/>
              </a:lnSpc>
              <a:spcBef>
                <a:spcPts val="0"/>
              </a:spcBef>
              <a:spcAft>
                <a:spcPts val="0"/>
              </a:spcAft>
              <a:buSzPts val="4800"/>
              <a:buFont typeface="Oswald"/>
              <a:buNone/>
              <a:defRPr sz="4800">
                <a:latin typeface="Oswald"/>
                <a:ea typeface="Oswald"/>
                <a:cs typeface="Oswald"/>
                <a:sym typeface="Oswald"/>
              </a:defRPr>
            </a:lvl8pPr>
            <a:lvl9pPr lvl="8" algn="ctr">
              <a:lnSpc>
                <a:spcPct val="100000"/>
              </a:lnSpc>
              <a:spcBef>
                <a:spcPts val="0"/>
              </a:spcBef>
              <a:spcAft>
                <a:spcPts val="0"/>
              </a:spcAft>
              <a:buSzPts val="4800"/>
              <a:buFont typeface="Oswald"/>
              <a:buNone/>
              <a:defRPr sz="4800">
                <a:latin typeface="Oswald"/>
                <a:ea typeface="Oswald"/>
                <a:cs typeface="Oswald"/>
                <a:sym typeface="Oswald"/>
              </a:defRPr>
            </a:lvl9pPr>
          </a:lstStyle>
          <a:p/>
        </p:txBody>
      </p:sp>
      <p:sp>
        <p:nvSpPr>
          <p:cNvPr id="18" name="Google Shape;18;g2571d4cc43f_4_25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cxnSp>
        <p:nvCxnSpPr>
          <p:cNvPr id="56" name="Google Shape;56;g2571d4cc43f_4_295"/>
          <p:cNvCxnSpPr/>
          <p:nvPr/>
        </p:nvCxnSpPr>
        <p:spPr>
          <a:xfrm>
            <a:off x="551033" y="3984367"/>
            <a:ext cx="1214100" cy="0"/>
          </a:xfrm>
          <a:prstGeom prst="straightConnector1">
            <a:avLst/>
          </a:prstGeom>
          <a:noFill/>
          <a:ln cap="flat" cmpd="sng" w="28575">
            <a:solidFill>
              <a:schemeClr val="dk1"/>
            </a:solidFill>
            <a:prstDash val="lgDash"/>
            <a:round/>
            <a:headEnd len="sm" w="sm" type="none"/>
            <a:tailEnd len="sm" w="sm" type="none"/>
          </a:ln>
        </p:spPr>
      </p:cxnSp>
      <p:sp>
        <p:nvSpPr>
          <p:cNvPr id="57" name="Google Shape;57;g2571d4cc43f_4_295"/>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a:spcBef>
                <a:spcPts val="0"/>
              </a:spcBef>
              <a:spcAft>
                <a:spcPts val="0"/>
              </a:spcAft>
              <a:buSzPts val="16000"/>
              <a:buNone/>
              <a:defRPr sz="16000"/>
            </a:lvl1pPr>
            <a:lvl2pPr lvl="1">
              <a:spcBef>
                <a:spcPts val="0"/>
              </a:spcBef>
              <a:spcAft>
                <a:spcPts val="0"/>
              </a:spcAft>
              <a:buSzPts val="16000"/>
              <a:buNone/>
              <a:defRPr sz="16000"/>
            </a:lvl2pPr>
            <a:lvl3pPr lvl="2">
              <a:spcBef>
                <a:spcPts val="0"/>
              </a:spcBef>
              <a:spcAft>
                <a:spcPts val="0"/>
              </a:spcAft>
              <a:buSzPts val="16000"/>
              <a:buNone/>
              <a:defRPr sz="16000"/>
            </a:lvl3pPr>
            <a:lvl4pPr lvl="3">
              <a:spcBef>
                <a:spcPts val="0"/>
              </a:spcBef>
              <a:spcAft>
                <a:spcPts val="0"/>
              </a:spcAft>
              <a:buSzPts val="16000"/>
              <a:buNone/>
              <a:defRPr sz="16000"/>
            </a:lvl4pPr>
            <a:lvl5pPr lvl="4">
              <a:spcBef>
                <a:spcPts val="0"/>
              </a:spcBef>
              <a:spcAft>
                <a:spcPts val="0"/>
              </a:spcAft>
              <a:buSzPts val="16000"/>
              <a:buNone/>
              <a:defRPr sz="16000"/>
            </a:lvl5pPr>
            <a:lvl6pPr lvl="5">
              <a:spcBef>
                <a:spcPts val="0"/>
              </a:spcBef>
              <a:spcAft>
                <a:spcPts val="0"/>
              </a:spcAft>
              <a:buSzPts val="16000"/>
              <a:buNone/>
              <a:defRPr sz="16000"/>
            </a:lvl6pPr>
            <a:lvl7pPr lvl="6">
              <a:spcBef>
                <a:spcPts val="0"/>
              </a:spcBef>
              <a:spcAft>
                <a:spcPts val="0"/>
              </a:spcAft>
              <a:buSzPts val="16000"/>
              <a:buNone/>
              <a:defRPr sz="16000"/>
            </a:lvl7pPr>
            <a:lvl8pPr lvl="7">
              <a:spcBef>
                <a:spcPts val="0"/>
              </a:spcBef>
              <a:spcAft>
                <a:spcPts val="0"/>
              </a:spcAft>
              <a:buSzPts val="16000"/>
              <a:buNone/>
              <a:defRPr sz="16000"/>
            </a:lvl8pPr>
            <a:lvl9pPr lvl="8">
              <a:spcBef>
                <a:spcPts val="0"/>
              </a:spcBef>
              <a:spcAft>
                <a:spcPts val="0"/>
              </a:spcAft>
              <a:buSzPts val="16000"/>
              <a:buNone/>
              <a:defRPr sz="16000"/>
            </a:lvl9pPr>
          </a:lstStyle>
          <a:p>
            <a:r>
              <a:t>xx%</a:t>
            </a:r>
          </a:p>
        </p:txBody>
      </p:sp>
      <p:sp>
        <p:nvSpPr>
          <p:cNvPr id="58" name="Google Shape;58;g2571d4cc43f_4_295"/>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59" name="Google Shape;59;g2571d4cc43f_4_29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g2571d4cc43f_4_30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62" name="Shape 62"/>
        <p:cNvGrpSpPr/>
        <p:nvPr/>
      </p:nvGrpSpPr>
      <p:grpSpPr>
        <a:xfrm>
          <a:off x="0" y="0"/>
          <a:ext cx="0" cy="0"/>
          <a:chOff x="0" y="0"/>
          <a:chExt cx="0" cy="0"/>
        </a:xfrm>
      </p:grpSpPr>
      <p:sp>
        <p:nvSpPr>
          <p:cNvPr id="63" name="Google Shape;63;g2571d4cc43f_4_30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64" name="Google Shape;64;g2571d4cc43f_4_30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65" name="Google Shape;65;g2571d4cc43f_4_30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g2571d4cc43f_4_30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g2571d4cc43f_4_30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g2571d4cc43f_4_259"/>
          <p:cNvSpPr/>
          <p:nvPr/>
        </p:nvSpPr>
        <p:spPr>
          <a:xfrm>
            <a:off x="0" y="2089800"/>
            <a:ext cx="12192000" cy="26784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 name="Google Shape;21;g2571d4cc43f_4_259"/>
          <p:cNvSpPr txBox="1"/>
          <p:nvPr>
            <p:ph type="title"/>
          </p:nvPr>
        </p:nvSpPr>
        <p:spPr>
          <a:xfrm>
            <a:off x="574400" y="2519600"/>
            <a:ext cx="11043300" cy="2022000"/>
          </a:xfrm>
          <a:prstGeom prst="rect">
            <a:avLst/>
          </a:prstGeom>
        </p:spPr>
        <p:txBody>
          <a:bodyPr anchorCtr="0" anchor="ctr" bIns="121900" lIns="121900" spcFirstLastPara="1" rIns="121900" wrap="square" tIns="121900">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2" name="Google Shape;22;g2571d4cc43f_4_25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cxnSp>
        <p:nvCxnSpPr>
          <p:cNvPr id="24" name="Google Shape;24;g2571d4cc43f_4_263"/>
          <p:cNvCxnSpPr/>
          <p:nvPr/>
        </p:nvCxnSpPr>
        <p:spPr>
          <a:xfrm>
            <a:off x="572267" y="1700769"/>
            <a:ext cx="818700" cy="0"/>
          </a:xfrm>
          <a:prstGeom prst="straightConnector1">
            <a:avLst/>
          </a:prstGeom>
          <a:noFill/>
          <a:ln cap="flat" cmpd="sng" w="19050">
            <a:solidFill>
              <a:schemeClr val="dk2"/>
            </a:solidFill>
            <a:prstDash val="lgDash"/>
            <a:round/>
            <a:headEnd len="sm" w="sm" type="none"/>
            <a:tailEnd len="sm" w="sm" type="none"/>
          </a:ln>
        </p:spPr>
      </p:cxnSp>
      <p:sp>
        <p:nvSpPr>
          <p:cNvPr id="25" name="Google Shape;25;g2571d4cc43f_4_263"/>
          <p:cNvSpPr txBox="1"/>
          <p:nvPr>
            <p:ph type="title"/>
          </p:nvPr>
        </p:nvSpPr>
        <p:spPr>
          <a:xfrm>
            <a:off x="415600" y="496667"/>
            <a:ext cx="11360700" cy="978000"/>
          </a:xfrm>
          <a:prstGeom prst="rect">
            <a:avLst/>
          </a:prstGeom>
        </p:spPr>
        <p:txBody>
          <a:bodyPr anchorCtr="0" anchor="b"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g2571d4cc43f_4_263"/>
          <p:cNvSpPr txBox="1"/>
          <p:nvPr>
            <p:ph idx="1" type="body"/>
          </p:nvPr>
        </p:nvSpPr>
        <p:spPr>
          <a:xfrm>
            <a:off x="415600" y="1958433"/>
            <a:ext cx="11360700" cy="41331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7" name="Google Shape;27;g2571d4cc43f_4_26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g2571d4cc43f_4_268"/>
          <p:cNvCxnSpPr/>
          <p:nvPr/>
        </p:nvCxnSpPr>
        <p:spPr>
          <a:xfrm>
            <a:off x="572267" y="1700769"/>
            <a:ext cx="818700" cy="0"/>
          </a:xfrm>
          <a:prstGeom prst="straightConnector1">
            <a:avLst/>
          </a:prstGeom>
          <a:noFill/>
          <a:ln cap="flat" cmpd="sng" w="19050">
            <a:solidFill>
              <a:schemeClr val="dk2"/>
            </a:solidFill>
            <a:prstDash val="lgDash"/>
            <a:round/>
            <a:headEnd len="sm" w="sm" type="none"/>
            <a:tailEnd len="sm" w="sm" type="none"/>
          </a:ln>
        </p:spPr>
      </p:cxnSp>
      <p:sp>
        <p:nvSpPr>
          <p:cNvPr id="30" name="Google Shape;30;g2571d4cc43f_4_268"/>
          <p:cNvSpPr txBox="1"/>
          <p:nvPr>
            <p:ph type="title"/>
          </p:nvPr>
        </p:nvSpPr>
        <p:spPr>
          <a:xfrm>
            <a:off x="415600" y="496667"/>
            <a:ext cx="11360700" cy="978000"/>
          </a:xfrm>
          <a:prstGeom prst="rect">
            <a:avLst/>
          </a:prstGeom>
        </p:spPr>
        <p:txBody>
          <a:bodyPr anchorCtr="0" anchor="b"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1" name="Google Shape;31;g2571d4cc43f_4_268"/>
          <p:cNvSpPr txBox="1"/>
          <p:nvPr>
            <p:ph idx="1" type="body"/>
          </p:nvPr>
        </p:nvSpPr>
        <p:spPr>
          <a:xfrm>
            <a:off x="415600" y="1958433"/>
            <a:ext cx="5333100" cy="41331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2" name="Google Shape;32;g2571d4cc43f_4_268"/>
          <p:cNvSpPr txBox="1"/>
          <p:nvPr>
            <p:ph idx="2" type="body"/>
          </p:nvPr>
        </p:nvSpPr>
        <p:spPr>
          <a:xfrm>
            <a:off x="6443200" y="1958433"/>
            <a:ext cx="5333100" cy="41331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3" name="Google Shape;33;g2571d4cc43f_4_26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g2571d4cc43f_4_274"/>
          <p:cNvSpPr txBox="1"/>
          <p:nvPr>
            <p:ph type="title"/>
          </p:nvPr>
        </p:nvSpPr>
        <p:spPr>
          <a:xfrm>
            <a:off x="415600" y="496667"/>
            <a:ext cx="11360700" cy="978000"/>
          </a:xfrm>
          <a:prstGeom prst="rect">
            <a:avLst/>
          </a:prstGeom>
        </p:spPr>
        <p:txBody>
          <a:bodyPr anchorCtr="0" anchor="b"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6" name="Google Shape;36;g2571d4cc43f_4_27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cxnSp>
        <p:nvCxnSpPr>
          <p:cNvPr id="38" name="Google Shape;38;g2571d4cc43f_4_277"/>
          <p:cNvCxnSpPr/>
          <p:nvPr/>
        </p:nvCxnSpPr>
        <p:spPr>
          <a:xfrm>
            <a:off x="558233" y="1943716"/>
            <a:ext cx="818700" cy="0"/>
          </a:xfrm>
          <a:prstGeom prst="straightConnector1">
            <a:avLst/>
          </a:prstGeom>
          <a:noFill/>
          <a:ln cap="flat" cmpd="sng" w="19050">
            <a:solidFill>
              <a:schemeClr val="dk2"/>
            </a:solidFill>
            <a:prstDash val="lgDash"/>
            <a:round/>
            <a:headEnd len="sm" w="sm" type="none"/>
            <a:tailEnd len="sm" w="sm" type="none"/>
          </a:ln>
        </p:spPr>
      </p:cxnSp>
      <p:sp>
        <p:nvSpPr>
          <p:cNvPr id="39" name="Google Shape;39;g2571d4cc43f_4_277"/>
          <p:cNvSpPr txBox="1"/>
          <p:nvPr>
            <p:ph type="title"/>
          </p:nvPr>
        </p:nvSpPr>
        <p:spPr>
          <a:xfrm>
            <a:off x="415600" y="8424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40" name="Google Shape;40;g2571d4cc43f_4_277"/>
          <p:cNvSpPr txBox="1"/>
          <p:nvPr>
            <p:ph idx="1" type="body"/>
          </p:nvPr>
        </p:nvSpPr>
        <p:spPr>
          <a:xfrm>
            <a:off x="415600" y="2157605"/>
            <a:ext cx="3744000" cy="39345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41" name="Google Shape;41;g2571d4cc43f_4_27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g2571d4cc43f_4_282"/>
          <p:cNvSpPr txBox="1"/>
          <p:nvPr>
            <p:ph type="title"/>
          </p:nvPr>
        </p:nvSpPr>
        <p:spPr>
          <a:xfrm>
            <a:off x="653667" y="705200"/>
            <a:ext cx="7570800" cy="54477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p:txBody>
      </p:sp>
      <p:sp>
        <p:nvSpPr>
          <p:cNvPr id="44" name="Google Shape;44;g2571d4cc43f_4_28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5" name="Shape 45"/>
        <p:cNvGrpSpPr/>
        <p:nvPr/>
      </p:nvGrpSpPr>
      <p:grpSpPr>
        <a:xfrm>
          <a:off x="0" y="0"/>
          <a:ext cx="0" cy="0"/>
          <a:chOff x="0" y="0"/>
          <a:chExt cx="0" cy="0"/>
        </a:xfrm>
      </p:grpSpPr>
      <p:sp>
        <p:nvSpPr>
          <p:cNvPr id="46" name="Google Shape;46;g2571d4cc43f_4_285"/>
          <p:cNvSpPr/>
          <p:nvPr/>
        </p:nvSpPr>
        <p:spPr>
          <a:xfrm>
            <a:off x="6096000" y="233"/>
            <a:ext cx="6096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7" name="Google Shape;47;g2571d4cc43f_4_285"/>
          <p:cNvCxnSpPr/>
          <p:nvPr/>
        </p:nvCxnSpPr>
        <p:spPr>
          <a:xfrm>
            <a:off x="6706233" y="5994000"/>
            <a:ext cx="769500" cy="0"/>
          </a:xfrm>
          <a:prstGeom prst="straightConnector1">
            <a:avLst/>
          </a:prstGeom>
          <a:noFill/>
          <a:ln cap="flat" cmpd="sng" w="19050">
            <a:solidFill>
              <a:schemeClr val="dk1"/>
            </a:solidFill>
            <a:prstDash val="lgDash"/>
            <a:round/>
            <a:headEnd len="sm" w="sm" type="none"/>
            <a:tailEnd len="sm" w="sm" type="none"/>
          </a:ln>
        </p:spPr>
      </p:cxnSp>
      <p:sp>
        <p:nvSpPr>
          <p:cNvPr id="48" name="Google Shape;48;g2571d4cc43f_4_285"/>
          <p:cNvSpPr txBox="1"/>
          <p:nvPr>
            <p:ph type="title"/>
          </p:nvPr>
        </p:nvSpPr>
        <p:spPr>
          <a:xfrm>
            <a:off x="354000" y="1438333"/>
            <a:ext cx="5393700" cy="2385600"/>
          </a:xfrm>
          <a:prstGeom prst="rect">
            <a:avLst/>
          </a:prstGeom>
        </p:spPr>
        <p:txBody>
          <a:bodyPr anchorCtr="0" anchor="b" bIns="121900" lIns="121900" spcFirstLastPara="1" rIns="121900" wrap="square" tIns="121900">
            <a:normAutofit/>
          </a:bodyPr>
          <a:lstStyle>
            <a:lvl1pPr lvl="0" algn="ctr">
              <a:spcBef>
                <a:spcPts val="0"/>
              </a:spcBef>
              <a:spcAft>
                <a:spcPts val="0"/>
              </a:spcAft>
              <a:buClr>
                <a:schemeClr val="lt1"/>
              </a:buClr>
              <a:buSzPts val="6100"/>
              <a:buNone/>
              <a:defRPr sz="6100">
                <a:solidFill>
                  <a:schemeClr val="lt1"/>
                </a:solidFill>
              </a:defRPr>
            </a:lvl1pPr>
            <a:lvl2pPr lvl="1" algn="ctr">
              <a:spcBef>
                <a:spcPts val="0"/>
              </a:spcBef>
              <a:spcAft>
                <a:spcPts val="0"/>
              </a:spcAft>
              <a:buClr>
                <a:schemeClr val="lt1"/>
              </a:buClr>
              <a:buSzPts val="6100"/>
              <a:buNone/>
              <a:defRPr sz="6100">
                <a:solidFill>
                  <a:schemeClr val="lt1"/>
                </a:solidFill>
              </a:defRPr>
            </a:lvl2pPr>
            <a:lvl3pPr lvl="2" algn="ctr">
              <a:spcBef>
                <a:spcPts val="0"/>
              </a:spcBef>
              <a:spcAft>
                <a:spcPts val="0"/>
              </a:spcAft>
              <a:buClr>
                <a:schemeClr val="lt1"/>
              </a:buClr>
              <a:buSzPts val="6100"/>
              <a:buNone/>
              <a:defRPr sz="6100">
                <a:solidFill>
                  <a:schemeClr val="lt1"/>
                </a:solidFill>
              </a:defRPr>
            </a:lvl3pPr>
            <a:lvl4pPr lvl="3" algn="ctr">
              <a:spcBef>
                <a:spcPts val="0"/>
              </a:spcBef>
              <a:spcAft>
                <a:spcPts val="0"/>
              </a:spcAft>
              <a:buClr>
                <a:schemeClr val="lt1"/>
              </a:buClr>
              <a:buSzPts val="6100"/>
              <a:buNone/>
              <a:defRPr sz="6100">
                <a:solidFill>
                  <a:schemeClr val="lt1"/>
                </a:solidFill>
              </a:defRPr>
            </a:lvl4pPr>
            <a:lvl5pPr lvl="4" algn="ctr">
              <a:spcBef>
                <a:spcPts val="0"/>
              </a:spcBef>
              <a:spcAft>
                <a:spcPts val="0"/>
              </a:spcAft>
              <a:buClr>
                <a:schemeClr val="lt1"/>
              </a:buClr>
              <a:buSzPts val="6100"/>
              <a:buNone/>
              <a:defRPr sz="6100">
                <a:solidFill>
                  <a:schemeClr val="lt1"/>
                </a:solidFill>
              </a:defRPr>
            </a:lvl5pPr>
            <a:lvl6pPr lvl="5" algn="ctr">
              <a:spcBef>
                <a:spcPts val="0"/>
              </a:spcBef>
              <a:spcAft>
                <a:spcPts val="0"/>
              </a:spcAft>
              <a:buClr>
                <a:schemeClr val="lt1"/>
              </a:buClr>
              <a:buSzPts val="6100"/>
              <a:buNone/>
              <a:defRPr sz="6100">
                <a:solidFill>
                  <a:schemeClr val="lt1"/>
                </a:solidFill>
              </a:defRPr>
            </a:lvl6pPr>
            <a:lvl7pPr lvl="6" algn="ctr">
              <a:spcBef>
                <a:spcPts val="0"/>
              </a:spcBef>
              <a:spcAft>
                <a:spcPts val="0"/>
              </a:spcAft>
              <a:buClr>
                <a:schemeClr val="lt1"/>
              </a:buClr>
              <a:buSzPts val="6100"/>
              <a:buNone/>
              <a:defRPr sz="6100">
                <a:solidFill>
                  <a:schemeClr val="lt1"/>
                </a:solidFill>
              </a:defRPr>
            </a:lvl7pPr>
            <a:lvl8pPr lvl="7" algn="ctr">
              <a:spcBef>
                <a:spcPts val="0"/>
              </a:spcBef>
              <a:spcAft>
                <a:spcPts val="0"/>
              </a:spcAft>
              <a:buClr>
                <a:schemeClr val="lt1"/>
              </a:buClr>
              <a:buSzPts val="6100"/>
              <a:buNone/>
              <a:defRPr sz="6100">
                <a:solidFill>
                  <a:schemeClr val="lt1"/>
                </a:solidFill>
              </a:defRPr>
            </a:lvl8pPr>
            <a:lvl9pPr lvl="8" algn="ctr">
              <a:spcBef>
                <a:spcPts val="0"/>
              </a:spcBef>
              <a:spcAft>
                <a:spcPts val="0"/>
              </a:spcAft>
              <a:buClr>
                <a:schemeClr val="lt1"/>
              </a:buClr>
              <a:buSzPts val="6100"/>
              <a:buNone/>
              <a:defRPr sz="6100">
                <a:solidFill>
                  <a:schemeClr val="lt1"/>
                </a:solidFill>
              </a:defRPr>
            </a:lvl9pPr>
          </a:lstStyle>
          <a:p/>
        </p:txBody>
      </p:sp>
      <p:sp>
        <p:nvSpPr>
          <p:cNvPr id="49" name="Google Shape;49;g2571d4cc43f_4_285"/>
          <p:cNvSpPr txBox="1"/>
          <p:nvPr>
            <p:ph idx="1" type="subTitle"/>
          </p:nvPr>
        </p:nvSpPr>
        <p:spPr>
          <a:xfrm>
            <a:off x="354000" y="3895201"/>
            <a:ext cx="5393700" cy="17940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Clr>
                <a:schemeClr val="lt1"/>
              </a:buClr>
              <a:buSzPts val="2500"/>
              <a:buNone/>
              <a:defRPr sz="2500">
                <a:solidFill>
                  <a:schemeClr val="lt1"/>
                </a:solidFill>
              </a:defRPr>
            </a:lvl1pPr>
            <a:lvl2pPr lvl="1" algn="ctr">
              <a:lnSpc>
                <a:spcPct val="100000"/>
              </a:lnSpc>
              <a:spcBef>
                <a:spcPts val="0"/>
              </a:spcBef>
              <a:spcAft>
                <a:spcPts val="0"/>
              </a:spcAft>
              <a:buClr>
                <a:schemeClr val="lt1"/>
              </a:buClr>
              <a:buSzPts val="2500"/>
              <a:buNone/>
              <a:defRPr sz="2500">
                <a:solidFill>
                  <a:schemeClr val="lt1"/>
                </a:solidFill>
              </a:defRPr>
            </a:lvl2pPr>
            <a:lvl3pPr lvl="2" algn="ctr">
              <a:lnSpc>
                <a:spcPct val="100000"/>
              </a:lnSpc>
              <a:spcBef>
                <a:spcPts val="0"/>
              </a:spcBef>
              <a:spcAft>
                <a:spcPts val="0"/>
              </a:spcAft>
              <a:buClr>
                <a:schemeClr val="lt1"/>
              </a:buClr>
              <a:buSzPts val="2500"/>
              <a:buNone/>
              <a:defRPr sz="2500">
                <a:solidFill>
                  <a:schemeClr val="lt1"/>
                </a:solidFill>
              </a:defRPr>
            </a:lvl3pPr>
            <a:lvl4pPr lvl="3" algn="ctr">
              <a:lnSpc>
                <a:spcPct val="100000"/>
              </a:lnSpc>
              <a:spcBef>
                <a:spcPts val="0"/>
              </a:spcBef>
              <a:spcAft>
                <a:spcPts val="0"/>
              </a:spcAft>
              <a:buClr>
                <a:schemeClr val="lt1"/>
              </a:buClr>
              <a:buSzPts val="2500"/>
              <a:buNone/>
              <a:defRPr sz="2500">
                <a:solidFill>
                  <a:schemeClr val="lt1"/>
                </a:solidFill>
              </a:defRPr>
            </a:lvl4pPr>
            <a:lvl5pPr lvl="4" algn="ctr">
              <a:lnSpc>
                <a:spcPct val="100000"/>
              </a:lnSpc>
              <a:spcBef>
                <a:spcPts val="0"/>
              </a:spcBef>
              <a:spcAft>
                <a:spcPts val="0"/>
              </a:spcAft>
              <a:buClr>
                <a:schemeClr val="lt1"/>
              </a:buClr>
              <a:buSzPts val="2500"/>
              <a:buNone/>
              <a:defRPr sz="2500">
                <a:solidFill>
                  <a:schemeClr val="lt1"/>
                </a:solidFill>
              </a:defRPr>
            </a:lvl5pPr>
            <a:lvl6pPr lvl="5" algn="ctr">
              <a:lnSpc>
                <a:spcPct val="100000"/>
              </a:lnSpc>
              <a:spcBef>
                <a:spcPts val="0"/>
              </a:spcBef>
              <a:spcAft>
                <a:spcPts val="0"/>
              </a:spcAft>
              <a:buClr>
                <a:schemeClr val="lt1"/>
              </a:buClr>
              <a:buSzPts val="2500"/>
              <a:buNone/>
              <a:defRPr sz="2500">
                <a:solidFill>
                  <a:schemeClr val="lt1"/>
                </a:solidFill>
              </a:defRPr>
            </a:lvl6pPr>
            <a:lvl7pPr lvl="6" algn="ctr">
              <a:lnSpc>
                <a:spcPct val="100000"/>
              </a:lnSpc>
              <a:spcBef>
                <a:spcPts val="0"/>
              </a:spcBef>
              <a:spcAft>
                <a:spcPts val="0"/>
              </a:spcAft>
              <a:buClr>
                <a:schemeClr val="lt1"/>
              </a:buClr>
              <a:buSzPts val="2500"/>
              <a:buNone/>
              <a:defRPr sz="2500">
                <a:solidFill>
                  <a:schemeClr val="lt1"/>
                </a:solidFill>
              </a:defRPr>
            </a:lvl7pPr>
            <a:lvl8pPr lvl="7" algn="ctr">
              <a:lnSpc>
                <a:spcPct val="100000"/>
              </a:lnSpc>
              <a:spcBef>
                <a:spcPts val="0"/>
              </a:spcBef>
              <a:spcAft>
                <a:spcPts val="0"/>
              </a:spcAft>
              <a:buClr>
                <a:schemeClr val="lt1"/>
              </a:buClr>
              <a:buSzPts val="2500"/>
              <a:buNone/>
              <a:defRPr sz="2500">
                <a:solidFill>
                  <a:schemeClr val="lt1"/>
                </a:solidFill>
              </a:defRPr>
            </a:lvl8pPr>
            <a:lvl9pPr lvl="8" algn="ctr">
              <a:lnSpc>
                <a:spcPct val="100000"/>
              </a:lnSpc>
              <a:spcBef>
                <a:spcPts val="0"/>
              </a:spcBef>
              <a:spcAft>
                <a:spcPts val="0"/>
              </a:spcAft>
              <a:buClr>
                <a:schemeClr val="lt1"/>
              </a:buClr>
              <a:buSzPts val="2500"/>
              <a:buNone/>
              <a:defRPr sz="2500">
                <a:solidFill>
                  <a:schemeClr val="lt1"/>
                </a:solidFill>
              </a:defRPr>
            </a:lvl9pPr>
          </a:lstStyle>
          <a:p/>
        </p:txBody>
      </p:sp>
      <p:sp>
        <p:nvSpPr>
          <p:cNvPr id="50" name="Google Shape;50;g2571d4cc43f_4_285"/>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51" name="Google Shape;51;g2571d4cc43f_4_28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71d4cc43f_4_292"/>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800"/>
              <a:buFont typeface="Oswald"/>
              <a:buNone/>
              <a:defRPr sz="2800">
                <a:latin typeface="Oswald"/>
                <a:ea typeface="Oswald"/>
                <a:cs typeface="Oswald"/>
                <a:sym typeface="Oswald"/>
              </a:defRPr>
            </a:lvl1pPr>
          </a:lstStyle>
          <a:p/>
        </p:txBody>
      </p:sp>
      <p:sp>
        <p:nvSpPr>
          <p:cNvPr id="54" name="Google Shape;54;g2571d4cc43f_4_29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9" name="Shape 9"/>
        <p:cNvGrpSpPr/>
        <p:nvPr/>
      </p:nvGrpSpPr>
      <p:grpSpPr>
        <a:xfrm>
          <a:off x="0" y="0"/>
          <a:ext cx="0" cy="0"/>
          <a:chOff x="0" y="0"/>
          <a:chExt cx="0" cy="0"/>
        </a:xfrm>
      </p:grpSpPr>
      <p:sp>
        <p:nvSpPr>
          <p:cNvPr id="10" name="Google Shape;10;g2571d4cc43f_4_249"/>
          <p:cNvSpPr txBox="1"/>
          <p:nvPr>
            <p:ph type="title"/>
          </p:nvPr>
        </p:nvSpPr>
        <p:spPr>
          <a:xfrm>
            <a:off x="415600" y="496667"/>
            <a:ext cx="11360700" cy="978000"/>
          </a:xfrm>
          <a:prstGeom prst="rect">
            <a:avLst/>
          </a:prstGeom>
          <a:noFill/>
          <a:ln>
            <a:noFill/>
          </a:ln>
        </p:spPr>
        <p:txBody>
          <a:bodyPr anchorCtr="0" anchor="b" bIns="121900" lIns="121900" spcFirstLastPara="1" rIns="121900" wrap="square" tIns="121900">
            <a:normAutofit/>
          </a:bodyPr>
          <a:lstStyle>
            <a:lvl1pPr lvl="0">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1pPr>
            <a:lvl2pPr lvl="1">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2pPr>
            <a:lvl3pPr lvl="2">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3pPr>
            <a:lvl4pPr lvl="3">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4pPr>
            <a:lvl5pPr lvl="4">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5pPr>
            <a:lvl6pPr lvl="5">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6pPr>
            <a:lvl7pPr lvl="6">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7pPr>
            <a:lvl8pPr lvl="7">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8pPr>
            <a:lvl9pPr lvl="8">
              <a:spcBef>
                <a:spcPts val="0"/>
              </a:spcBef>
              <a:spcAft>
                <a:spcPts val="0"/>
              </a:spcAft>
              <a:buClr>
                <a:schemeClr val="dk2"/>
              </a:buClr>
              <a:buSzPts val="4000"/>
              <a:buFont typeface="Oswald"/>
              <a:buNone/>
              <a:defRPr sz="4000">
                <a:solidFill>
                  <a:schemeClr val="dk2"/>
                </a:solidFill>
                <a:latin typeface="Oswald"/>
                <a:ea typeface="Oswald"/>
                <a:cs typeface="Oswald"/>
                <a:sym typeface="Oswald"/>
              </a:defRPr>
            </a:lvl9pPr>
          </a:lstStyle>
          <a:p/>
        </p:txBody>
      </p:sp>
      <p:sp>
        <p:nvSpPr>
          <p:cNvPr id="11" name="Google Shape;11;g2571d4cc43f_4_249"/>
          <p:cNvSpPr txBox="1"/>
          <p:nvPr>
            <p:ph idx="1" type="body"/>
          </p:nvPr>
        </p:nvSpPr>
        <p:spPr>
          <a:xfrm>
            <a:off x="415600" y="1958433"/>
            <a:ext cx="11360700" cy="41331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dk2"/>
              </a:buClr>
              <a:buSzPts val="2400"/>
              <a:buFont typeface="Source Code Pro"/>
              <a:buChar char="●"/>
              <a:defRPr sz="2400">
                <a:solidFill>
                  <a:schemeClr val="dk2"/>
                </a:solidFill>
                <a:latin typeface="Source Code Pro"/>
                <a:ea typeface="Source Code Pro"/>
                <a:cs typeface="Source Code Pro"/>
                <a:sym typeface="Source Code Pro"/>
              </a:defRPr>
            </a:lvl1pPr>
            <a:lvl2pPr indent="-349250" lvl="1" marL="9144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2pPr>
            <a:lvl3pPr indent="-349250" lvl="2" marL="13716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3pPr>
            <a:lvl4pPr indent="-349250" lvl="3" marL="18288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4pPr>
            <a:lvl5pPr indent="-349250" lvl="4" marL="22860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5pPr>
            <a:lvl6pPr indent="-349250" lvl="5" marL="27432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6pPr>
            <a:lvl7pPr indent="-349250" lvl="6" marL="32004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7pPr>
            <a:lvl8pPr indent="-349250" lvl="7" marL="36576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8pPr>
            <a:lvl9pPr indent="-349250" lvl="8" marL="4114800">
              <a:lnSpc>
                <a:spcPct val="115000"/>
              </a:lnSpc>
              <a:spcBef>
                <a:spcPts val="0"/>
              </a:spcBef>
              <a:spcAft>
                <a:spcPts val="0"/>
              </a:spcAft>
              <a:buClr>
                <a:schemeClr val="dk2"/>
              </a:buClr>
              <a:buSzPts val="1900"/>
              <a:buFont typeface="Source Code Pro"/>
              <a:buChar char="■"/>
              <a:defRPr sz="1900">
                <a:solidFill>
                  <a:schemeClr val="dk2"/>
                </a:solidFill>
                <a:latin typeface="Source Code Pro"/>
                <a:ea typeface="Source Code Pro"/>
                <a:cs typeface="Source Code Pro"/>
                <a:sym typeface="Source Code Pro"/>
              </a:defRPr>
            </a:lvl9pPr>
          </a:lstStyle>
          <a:p/>
        </p:txBody>
      </p:sp>
      <p:sp>
        <p:nvSpPr>
          <p:cNvPr id="12" name="Google Shape;12;g2571d4cc43f_4_24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latin typeface="Source Code Pro"/>
                <a:ea typeface="Source Code Pro"/>
                <a:cs typeface="Source Code Pro"/>
                <a:sym typeface="Source Code Pro"/>
              </a:defRPr>
            </a:lvl1pPr>
            <a:lvl2pPr lvl="1" algn="r">
              <a:buNone/>
              <a:defRPr sz="1300">
                <a:solidFill>
                  <a:schemeClr val="dk2"/>
                </a:solidFill>
                <a:latin typeface="Source Code Pro"/>
                <a:ea typeface="Source Code Pro"/>
                <a:cs typeface="Source Code Pro"/>
                <a:sym typeface="Source Code Pro"/>
              </a:defRPr>
            </a:lvl2pPr>
            <a:lvl3pPr lvl="2" algn="r">
              <a:buNone/>
              <a:defRPr sz="1300">
                <a:solidFill>
                  <a:schemeClr val="dk2"/>
                </a:solidFill>
                <a:latin typeface="Source Code Pro"/>
                <a:ea typeface="Source Code Pro"/>
                <a:cs typeface="Source Code Pro"/>
                <a:sym typeface="Source Code Pro"/>
              </a:defRPr>
            </a:lvl3pPr>
            <a:lvl4pPr lvl="3" algn="r">
              <a:buNone/>
              <a:defRPr sz="1300">
                <a:solidFill>
                  <a:schemeClr val="dk2"/>
                </a:solidFill>
                <a:latin typeface="Source Code Pro"/>
                <a:ea typeface="Source Code Pro"/>
                <a:cs typeface="Source Code Pro"/>
                <a:sym typeface="Source Code Pro"/>
              </a:defRPr>
            </a:lvl4pPr>
            <a:lvl5pPr lvl="4" algn="r">
              <a:buNone/>
              <a:defRPr sz="1300">
                <a:solidFill>
                  <a:schemeClr val="dk2"/>
                </a:solidFill>
                <a:latin typeface="Source Code Pro"/>
                <a:ea typeface="Source Code Pro"/>
                <a:cs typeface="Source Code Pro"/>
                <a:sym typeface="Source Code Pro"/>
              </a:defRPr>
            </a:lvl5pPr>
            <a:lvl6pPr lvl="5" algn="r">
              <a:buNone/>
              <a:defRPr sz="1300">
                <a:solidFill>
                  <a:schemeClr val="dk2"/>
                </a:solidFill>
                <a:latin typeface="Source Code Pro"/>
                <a:ea typeface="Source Code Pro"/>
                <a:cs typeface="Source Code Pro"/>
                <a:sym typeface="Source Code Pro"/>
              </a:defRPr>
            </a:lvl6pPr>
            <a:lvl7pPr lvl="6" algn="r">
              <a:buNone/>
              <a:defRPr sz="1300">
                <a:solidFill>
                  <a:schemeClr val="dk2"/>
                </a:solidFill>
                <a:latin typeface="Source Code Pro"/>
                <a:ea typeface="Source Code Pro"/>
                <a:cs typeface="Source Code Pro"/>
                <a:sym typeface="Source Code Pro"/>
              </a:defRPr>
            </a:lvl7pPr>
            <a:lvl8pPr lvl="7" algn="r">
              <a:buNone/>
              <a:defRPr sz="1300">
                <a:solidFill>
                  <a:schemeClr val="dk2"/>
                </a:solidFill>
                <a:latin typeface="Source Code Pro"/>
                <a:ea typeface="Source Code Pro"/>
                <a:cs typeface="Source Code Pro"/>
                <a:sym typeface="Source Code Pro"/>
              </a:defRPr>
            </a:lvl8pPr>
            <a:lvl9pPr lvl="8" algn="r">
              <a:buNone/>
              <a:defRPr sz="13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27.jpg"/><Relationship Id="rId6" Type="http://schemas.openxmlformats.org/officeDocument/2006/relationships/image" Target="../media/image21.png"/><Relationship Id="rId7" Type="http://schemas.openxmlformats.org/officeDocument/2006/relationships/image" Target="../media/image3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24.png"/><Relationship Id="rId9" Type="http://schemas.openxmlformats.org/officeDocument/2006/relationships/image" Target="../media/image31.png"/><Relationship Id="rId5" Type="http://schemas.openxmlformats.org/officeDocument/2006/relationships/image" Target="../media/image28.png"/><Relationship Id="rId6" Type="http://schemas.openxmlformats.org/officeDocument/2006/relationships/image" Target="../media/image39.jpg"/><Relationship Id="rId7" Type="http://schemas.openxmlformats.org/officeDocument/2006/relationships/image" Target="../media/image30.png"/><Relationship Id="rId8"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9.jpg"/><Relationship Id="rId4" Type="http://schemas.openxmlformats.org/officeDocument/2006/relationships/image" Target="../media/image29.png"/><Relationship Id="rId5" Type="http://schemas.openxmlformats.org/officeDocument/2006/relationships/image" Target="../media/image63.jpg"/><Relationship Id="rId6" Type="http://schemas.openxmlformats.org/officeDocument/2006/relationships/image" Target="../media/image37.gif"/><Relationship Id="rId7" Type="http://schemas.openxmlformats.org/officeDocument/2006/relationships/image" Target="../media/image4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3.jpg"/><Relationship Id="rId4" Type="http://schemas.openxmlformats.org/officeDocument/2006/relationships/image" Target="../media/image61.jpg"/><Relationship Id="rId5" Type="http://schemas.openxmlformats.org/officeDocument/2006/relationships/image" Target="../media/image40.png"/><Relationship Id="rId6" Type="http://schemas.openxmlformats.org/officeDocument/2006/relationships/image" Target="../media/image54.jpg"/><Relationship Id="rId7"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32.png"/><Relationship Id="rId4" Type="http://schemas.openxmlformats.org/officeDocument/2006/relationships/image" Target="../media/image41.png"/><Relationship Id="rId5" Type="http://schemas.openxmlformats.org/officeDocument/2006/relationships/image" Target="../media/image42.png"/><Relationship Id="rId6"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4.png"/><Relationship Id="rId4" Type="http://schemas.openxmlformats.org/officeDocument/2006/relationships/image" Target="../media/image43.png"/><Relationship Id="rId5" Type="http://schemas.openxmlformats.org/officeDocument/2006/relationships/image" Target="../media/image44.png"/><Relationship Id="rId6" Type="http://schemas.openxmlformats.org/officeDocument/2006/relationships/image" Target="../media/image3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4.png"/><Relationship Id="rId4" Type="http://schemas.openxmlformats.org/officeDocument/2006/relationships/image" Target="../media/image43.png"/><Relationship Id="rId5" Type="http://schemas.openxmlformats.org/officeDocument/2006/relationships/image" Target="../media/image4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1.png"/><Relationship Id="rId4" Type="http://schemas.openxmlformats.org/officeDocument/2006/relationships/image" Target="../media/image43.png"/><Relationship Id="rId5" Type="http://schemas.openxmlformats.org/officeDocument/2006/relationships/image" Target="../media/image4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1.png"/><Relationship Id="rId4" Type="http://schemas.openxmlformats.org/officeDocument/2006/relationships/image" Target="../media/image43.png"/><Relationship Id="rId5" Type="http://schemas.openxmlformats.org/officeDocument/2006/relationships/image" Target="../media/image4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4.png"/><Relationship Id="rId4" Type="http://schemas.openxmlformats.org/officeDocument/2006/relationships/image" Target="../media/image5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45.jpg"/><Relationship Id="rId4" Type="http://schemas.openxmlformats.org/officeDocument/2006/relationships/image" Target="../media/image52.jpg"/><Relationship Id="rId5" Type="http://schemas.openxmlformats.org/officeDocument/2006/relationships/image" Target="../media/image64.jpg"/><Relationship Id="rId6" Type="http://schemas.openxmlformats.org/officeDocument/2006/relationships/image" Target="../media/image6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5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55.png"/><Relationship Id="rId4" Type="http://schemas.openxmlformats.org/officeDocument/2006/relationships/image" Target="../media/image4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58.png"/><Relationship Id="rId4" Type="http://schemas.openxmlformats.org/officeDocument/2006/relationships/image" Target="../media/image5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26.png"/><Relationship Id="rId6"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3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53.png"/><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57.png"/><Relationship Id="rId4" Type="http://schemas.openxmlformats.org/officeDocument/2006/relationships/image" Target="../media/image5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6.png"/><Relationship Id="rId6" Type="http://schemas.openxmlformats.org/officeDocument/2006/relationships/image" Target="../media/image15.png"/><Relationship Id="rId7"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8.jpg"/><Relationship Id="rId4" Type="http://schemas.openxmlformats.org/officeDocument/2006/relationships/image" Target="../media/image8.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71" name="Shape 71"/>
        <p:cNvGrpSpPr/>
        <p:nvPr/>
      </p:nvGrpSpPr>
      <p:grpSpPr>
        <a:xfrm>
          <a:off x="0" y="0"/>
          <a:ext cx="0" cy="0"/>
          <a:chOff x="0" y="0"/>
          <a:chExt cx="0" cy="0"/>
        </a:xfrm>
      </p:grpSpPr>
      <p:sp>
        <p:nvSpPr>
          <p:cNvPr id="72" name="Google Shape;72;g2571d4cc43f_5_0"/>
          <p:cNvSpPr txBox="1"/>
          <p:nvPr>
            <p:ph type="ctrTitle"/>
          </p:nvPr>
        </p:nvSpPr>
        <p:spPr>
          <a:xfrm>
            <a:off x="932825" y="1019350"/>
            <a:ext cx="10326900" cy="31239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Calibri"/>
              <a:buNone/>
            </a:pPr>
            <a:r>
              <a:rPr lang="en-US" sz="4000">
                <a:latin typeface="Lexend"/>
                <a:ea typeface="Lexend"/>
                <a:cs typeface="Lexend"/>
                <a:sym typeface="Lexend"/>
              </a:rPr>
              <a:t>MotionAvatar:</a:t>
            </a:r>
            <a:endParaRPr sz="4000">
              <a:latin typeface="Lexend"/>
              <a:ea typeface="Lexend"/>
              <a:cs typeface="Lexend"/>
              <a:sym typeface="Lexend"/>
            </a:endParaRPr>
          </a:p>
          <a:p>
            <a:pPr indent="0" lvl="0" marL="0" rtl="0" algn="ctr">
              <a:lnSpc>
                <a:spcPct val="90000"/>
              </a:lnSpc>
              <a:spcBef>
                <a:spcPts val="0"/>
              </a:spcBef>
              <a:spcAft>
                <a:spcPts val="0"/>
              </a:spcAft>
              <a:buClr>
                <a:schemeClr val="dk1"/>
              </a:buClr>
              <a:buSzPts val="4000"/>
              <a:buFont typeface="Calibri"/>
              <a:buNone/>
            </a:pPr>
            <a:r>
              <a:rPr lang="en-US" sz="3200">
                <a:latin typeface="Lexend"/>
                <a:ea typeface="Lexend"/>
                <a:cs typeface="Lexend"/>
                <a:sym typeface="Lexend"/>
              </a:rPr>
              <a:t>An Ungrounded Haptic Device to Show the Self-motion of the Vehicle in Virtual Space</a:t>
            </a:r>
            <a:endParaRPr sz="3200">
              <a:latin typeface="Lexend"/>
              <a:ea typeface="Lexend"/>
              <a:cs typeface="Lexend"/>
              <a:sym typeface="Lexend"/>
            </a:endParaRPr>
          </a:p>
        </p:txBody>
      </p:sp>
      <p:sp>
        <p:nvSpPr>
          <p:cNvPr id="73" name="Google Shape;73;g2571d4cc43f_5_0"/>
          <p:cNvSpPr txBox="1"/>
          <p:nvPr>
            <p:ph idx="1" type="subTitle"/>
          </p:nvPr>
        </p:nvSpPr>
        <p:spPr>
          <a:xfrm>
            <a:off x="1132790" y="4724145"/>
            <a:ext cx="9926400" cy="467400"/>
          </a:xfrm>
          <a:prstGeom prst="rect">
            <a:avLst/>
          </a:prstGeom>
          <a:noFill/>
          <a:ln>
            <a:noFill/>
          </a:ln>
        </p:spPr>
        <p:txBody>
          <a:bodyPr anchorCtr="0" anchor="t" bIns="45700" lIns="91425" spcFirstLastPara="1" rIns="91425" wrap="square" tIns="45700">
            <a:normAutofit fontScale="70000" lnSpcReduction="20000"/>
          </a:bodyPr>
          <a:lstStyle/>
          <a:p>
            <a:pPr indent="0" lvl="0" marL="0" rtl="0" algn="ctr">
              <a:lnSpc>
                <a:spcPct val="90000"/>
              </a:lnSpc>
              <a:spcBef>
                <a:spcPts val="0"/>
              </a:spcBef>
              <a:spcAft>
                <a:spcPts val="0"/>
              </a:spcAft>
              <a:buClr>
                <a:schemeClr val="dk1"/>
              </a:buClr>
              <a:buSzPct val="50000"/>
              <a:buNone/>
            </a:pPr>
            <a:r>
              <a:rPr lang="en-US"/>
              <a:t>haptic </a:t>
            </a:r>
            <a:r>
              <a:rPr lang="en-US"/>
              <a:t>feedback</a:t>
            </a:r>
            <a:r>
              <a:rPr lang="en-US"/>
              <a:t>, self-motion, sense of agency, interaction</a:t>
            </a:r>
            <a:endParaRPr/>
          </a:p>
        </p:txBody>
      </p:sp>
      <p:sp>
        <p:nvSpPr>
          <p:cNvPr id="74" name="Google Shape;74;g2571d4cc43f_5_0"/>
          <p:cNvSpPr txBox="1"/>
          <p:nvPr/>
        </p:nvSpPr>
        <p:spPr>
          <a:xfrm>
            <a:off x="5914000" y="5944303"/>
            <a:ext cx="2273100" cy="7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ADVISORY COMMITTEE:</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Kouta Minamizawa (Supervisor)</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Akira KATO</a:t>
            </a:r>
            <a:r>
              <a:rPr lang="en-US" sz="900">
                <a:solidFill>
                  <a:schemeClr val="dk1"/>
                </a:solidFill>
                <a:latin typeface="Lexend Medium"/>
                <a:ea typeface="Lexend Medium"/>
                <a:cs typeface="Lexend Medium"/>
                <a:sym typeface="Lexend Medium"/>
              </a:rPr>
              <a:t> (Sub Supervisor)</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t/>
            </a:r>
            <a:endParaRPr sz="900">
              <a:solidFill>
                <a:schemeClr val="dk1"/>
              </a:solidFill>
              <a:latin typeface="Lexend Medium"/>
              <a:ea typeface="Lexend Medium"/>
              <a:cs typeface="Lexend Medium"/>
              <a:sym typeface="Lexend Medium"/>
            </a:endParaRPr>
          </a:p>
        </p:txBody>
      </p:sp>
      <p:sp>
        <p:nvSpPr>
          <p:cNvPr id="75" name="Google Shape;75;g2571d4cc43f_5_0"/>
          <p:cNvSpPr txBox="1"/>
          <p:nvPr/>
        </p:nvSpPr>
        <p:spPr>
          <a:xfrm>
            <a:off x="8161275" y="5928350"/>
            <a:ext cx="2221500" cy="7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REVIEW COMMITTEE:</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Kouta Minamizawa (Chair)</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Akira KATO</a:t>
            </a:r>
            <a:r>
              <a:rPr lang="en-US" sz="900">
                <a:solidFill>
                  <a:schemeClr val="dk1"/>
                </a:solidFill>
                <a:latin typeface="Lexend Medium"/>
                <a:ea typeface="Lexend Medium"/>
                <a:cs typeface="Lexend Medium"/>
                <a:sym typeface="Lexend Medium"/>
              </a:rPr>
              <a:t> (Co-Reviewer)</a:t>
            </a:r>
            <a:endParaRPr sz="900">
              <a:solidFill>
                <a:schemeClr val="dk1"/>
              </a:solidFill>
              <a:latin typeface="Lexend Medium"/>
              <a:ea typeface="Lexend Medium"/>
              <a:cs typeface="Lexend Medium"/>
              <a:sym typeface="Lexend Medium"/>
            </a:endParaRPr>
          </a:p>
          <a:p>
            <a:pPr indent="0" lvl="0" marL="0" rtl="0" algn="l">
              <a:spcBef>
                <a:spcPts val="0"/>
              </a:spcBef>
              <a:spcAft>
                <a:spcPts val="0"/>
              </a:spcAft>
              <a:buNone/>
            </a:pPr>
            <a:r>
              <a:rPr lang="en-US" sz="900">
                <a:solidFill>
                  <a:schemeClr val="dk1"/>
                </a:solidFill>
                <a:latin typeface="Lexend Medium"/>
                <a:ea typeface="Lexend Medium"/>
                <a:cs typeface="Lexend Medium"/>
                <a:sym typeface="Lexend Medium"/>
              </a:rPr>
              <a:t>Matthew Waldman (Co-Reviewer)</a:t>
            </a:r>
            <a:endParaRPr sz="1300">
              <a:solidFill>
                <a:schemeClr val="dk1"/>
              </a:solidFill>
              <a:latin typeface="Lexend Medium"/>
              <a:ea typeface="Lexend Medium"/>
              <a:cs typeface="Lexend Medium"/>
              <a:sym typeface="Lexend Medium"/>
            </a:endParaRPr>
          </a:p>
        </p:txBody>
      </p:sp>
      <p:sp>
        <p:nvSpPr>
          <p:cNvPr id="76" name="Google Shape;76;g2571d4cc43f_5_0"/>
          <p:cNvSpPr txBox="1"/>
          <p:nvPr/>
        </p:nvSpPr>
        <p:spPr>
          <a:xfrm>
            <a:off x="1397350" y="5943100"/>
            <a:ext cx="4228800" cy="80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US" sz="1300">
                <a:solidFill>
                  <a:schemeClr val="dk1"/>
                </a:solidFill>
                <a:latin typeface="Lexend Medium"/>
                <a:ea typeface="Lexend Medium"/>
                <a:cs typeface="Lexend Medium"/>
                <a:sym typeface="Lexend Medium"/>
              </a:rPr>
              <a:t>MASTER THESIS DEFENSE - EMBODIED MEDIA </a:t>
            </a:r>
            <a:endParaRPr sz="1300">
              <a:solidFill>
                <a:schemeClr val="dk1"/>
              </a:solidFill>
              <a:latin typeface="Lexend Medium"/>
              <a:ea typeface="Lexend Medium"/>
              <a:cs typeface="Lexend Medium"/>
              <a:sym typeface="Lexend Medium"/>
            </a:endParaRPr>
          </a:p>
          <a:p>
            <a:pPr indent="0" lvl="0" marL="0" rtl="0" algn="r">
              <a:spcBef>
                <a:spcPts val="0"/>
              </a:spcBef>
              <a:spcAft>
                <a:spcPts val="0"/>
              </a:spcAft>
              <a:buNone/>
            </a:pPr>
            <a:r>
              <a:rPr lang="en-US" sz="1300">
                <a:solidFill>
                  <a:schemeClr val="dk1"/>
                </a:solidFill>
                <a:latin typeface="Lexend Medium"/>
                <a:ea typeface="Lexend Medium"/>
                <a:cs typeface="Lexend Medium"/>
                <a:sym typeface="Lexend Medium"/>
              </a:rPr>
              <a:t>ZHOU LU</a:t>
            </a:r>
            <a:r>
              <a:rPr lang="en-US" sz="1300">
                <a:solidFill>
                  <a:schemeClr val="dk1"/>
                </a:solidFill>
                <a:latin typeface="Lexend Medium"/>
                <a:ea typeface="Lexend Medium"/>
                <a:cs typeface="Lexend Medium"/>
                <a:sym typeface="Lexend Medium"/>
              </a:rPr>
              <a:t> - 82136825</a:t>
            </a:r>
            <a:endParaRPr sz="1300">
              <a:solidFill>
                <a:schemeClr val="dk1"/>
              </a:solidFill>
              <a:latin typeface="Lexend Medium"/>
              <a:ea typeface="Lexend Medium"/>
              <a:cs typeface="Lexend Medium"/>
              <a:sym typeface="Lexen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9"/>
          <p:cNvSpPr/>
          <p:nvPr/>
        </p:nvSpPr>
        <p:spPr>
          <a:xfrm>
            <a:off x="0" y="0"/>
            <a:ext cx="7899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3950080" y="2597925"/>
            <a:ext cx="443400" cy="593700"/>
          </a:xfrm>
          <a:prstGeom prst="upArrowCallout">
            <a:avLst>
              <a:gd fmla="val 28320" name="adj1"/>
              <a:gd fmla="val 25000" name="adj2"/>
              <a:gd fmla="val 46747" name="adj3"/>
              <a:gd fmla="val 42680" name="adj4"/>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0" name="Google Shape;210;p9"/>
          <p:cNvSpPr txBox="1"/>
          <p:nvPr>
            <p:ph type="title"/>
          </p:nvPr>
        </p:nvSpPr>
        <p:spPr>
          <a:xfrm>
            <a:off x="172375" y="612150"/>
            <a:ext cx="381600" cy="56337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PROTOTYPES</a:t>
            </a:r>
            <a:endParaRPr>
              <a:solidFill>
                <a:schemeClr val="lt1"/>
              </a:solidFill>
            </a:endParaRPr>
          </a:p>
        </p:txBody>
      </p:sp>
      <p:sp>
        <p:nvSpPr>
          <p:cNvPr id="211" name="Google Shape;211;p9"/>
          <p:cNvSpPr txBox="1"/>
          <p:nvPr>
            <p:ph idx="1" type="body"/>
          </p:nvPr>
        </p:nvSpPr>
        <p:spPr>
          <a:xfrm>
            <a:off x="1334135" y="3662680"/>
            <a:ext cx="1799100" cy="475500"/>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2520"/>
              <a:buFont typeface="Oswald SemiBold"/>
              <a:buChar char="•"/>
            </a:pPr>
            <a:r>
              <a:rPr lang="en-US" sz="2520">
                <a:solidFill>
                  <a:schemeClr val="dk1"/>
                </a:solidFill>
                <a:latin typeface="Oswald SemiBold"/>
                <a:ea typeface="Oswald SemiBold"/>
                <a:cs typeface="Oswald SemiBold"/>
                <a:sym typeface="Oswald SemiBold"/>
              </a:rPr>
              <a:t>Katana</a:t>
            </a:r>
            <a:endParaRPr>
              <a:latin typeface="Oswald SemiBold"/>
              <a:ea typeface="Oswald SemiBold"/>
              <a:cs typeface="Oswald SemiBold"/>
              <a:sym typeface="Oswald SemiBold"/>
            </a:endParaRPr>
          </a:p>
        </p:txBody>
      </p:sp>
      <p:sp>
        <p:nvSpPr>
          <p:cNvPr id="212" name="Google Shape;212;p9"/>
          <p:cNvSpPr/>
          <p:nvPr/>
        </p:nvSpPr>
        <p:spPr>
          <a:xfrm>
            <a:off x="3364865" y="2019300"/>
            <a:ext cx="1440900" cy="491400"/>
          </a:xfrm>
          <a:prstGeom prst="rect">
            <a:avLst/>
          </a:prstGeom>
          <a:noFill/>
          <a:ln>
            <a:noFill/>
          </a:ln>
        </p:spPr>
        <p:txBody>
          <a:bodyPr anchorCtr="0" anchor="t" bIns="45700" lIns="91425" spcFirstLastPara="1" rIns="91425" wrap="square" tIns="45700">
            <a:normAutofit/>
          </a:bodyPr>
          <a:lstStyle/>
          <a:p>
            <a:pPr indent="-228600" lvl="0" marL="228600" marR="0" rtl="0" algn="ctr">
              <a:lnSpc>
                <a:spcPct val="90000"/>
              </a:lnSpc>
              <a:spcBef>
                <a:spcPts val="0"/>
              </a:spcBef>
              <a:spcAft>
                <a:spcPts val="0"/>
              </a:spcAft>
              <a:buClr>
                <a:schemeClr val="dk1"/>
              </a:buClr>
              <a:buSzPts val="2520"/>
              <a:buFont typeface="Oswald SemiBold"/>
              <a:buChar char="•"/>
            </a:pPr>
            <a:r>
              <a:rPr i="0" lang="en-US" sz="2520" u="none" cap="none" strike="noStrike">
                <a:solidFill>
                  <a:schemeClr val="dk1"/>
                </a:solidFill>
                <a:latin typeface="Oswald SemiBold"/>
                <a:ea typeface="Oswald SemiBold"/>
                <a:cs typeface="Oswald SemiBold"/>
                <a:sym typeface="Oswald SemiBold"/>
              </a:rPr>
              <a:t>zShape</a:t>
            </a:r>
            <a:endParaRPr i="0" sz="2520" u="none" cap="none" strike="noStrike">
              <a:solidFill>
                <a:schemeClr val="dk1"/>
              </a:solidFill>
              <a:latin typeface="Oswald SemiBold"/>
              <a:ea typeface="Oswald SemiBold"/>
              <a:cs typeface="Oswald SemiBold"/>
              <a:sym typeface="Oswald SemiBold"/>
            </a:endParaRPr>
          </a:p>
        </p:txBody>
      </p:sp>
      <p:sp>
        <p:nvSpPr>
          <p:cNvPr id="213" name="Google Shape;213;p9"/>
          <p:cNvSpPr/>
          <p:nvPr/>
        </p:nvSpPr>
        <p:spPr>
          <a:xfrm>
            <a:off x="4933315" y="3754755"/>
            <a:ext cx="2326500" cy="5829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520"/>
              <a:buFont typeface="Oswald SemiBold"/>
              <a:buChar char="•"/>
            </a:pPr>
            <a:r>
              <a:rPr i="0" lang="en-US" sz="2520" u="none" cap="none" strike="noStrike">
                <a:solidFill>
                  <a:schemeClr val="dk1"/>
                </a:solidFill>
                <a:latin typeface="Oswald SemiBold"/>
                <a:ea typeface="Oswald SemiBold"/>
                <a:cs typeface="Oswald SemiBold"/>
                <a:sym typeface="Oswald SemiBold"/>
              </a:rPr>
              <a:t>HumanCopter</a:t>
            </a:r>
            <a:endParaRPr i="0" sz="2520" u="none" cap="none" strike="noStrike">
              <a:solidFill>
                <a:schemeClr val="dk1"/>
              </a:solidFill>
              <a:latin typeface="Oswald SemiBold"/>
              <a:ea typeface="Oswald SemiBold"/>
              <a:cs typeface="Oswald SemiBold"/>
              <a:sym typeface="Oswald SemiBold"/>
            </a:endParaRPr>
          </a:p>
        </p:txBody>
      </p:sp>
      <p:sp>
        <p:nvSpPr>
          <p:cNvPr id="214" name="Google Shape;214;p9"/>
          <p:cNvSpPr/>
          <p:nvPr/>
        </p:nvSpPr>
        <p:spPr>
          <a:xfrm>
            <a:off x="7741920" y="2011680"/>
            <a:ext cx="1074300" cy="4698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520"/>
              <a:buFont typeface="Oswald SemiBold"/>
              <a:buChar char="•"/>
            </a:pPr>
            <a:r>
              <a:rPr i="0" lang="en-US" sz="2520" u="none" cap="none" strike="noStrike">
                <a:solidFill>
                  <a:schemeClr val="dk1"/>
                </a:solidFill>
                <a:latin typeface="Oswald SemiBold"/>
                <a:ea typeface="Oswald SemiBold"/>
                <a:cs typeface="Oswald SemiBold"/>
                <a:sym typeface="Oswald SemiBold"/>
              </a:rPr>
              <a:t>1dof</a:t>
            </a:r>
            <a:endParaRPr i="0" sz="2520" u="none" cap="none" strike="noStrike">
              <a:solidFill>
                <a:schemeClr val="dk1"/>
              </a:solidFill>
              <a:latin typeface="Oswald SemiBold"/>
              <a:ea typeface="Oswald SemiBold"/>
              <a:cs typeface="Oswald SemiBold"/>
              <a:sym typeface="Oswald SemiBold"/>
            </a:endParaRPr>
          </a:p>
        </p:txBody>
      </p:sp>
      <p:sp>
        <p:nvSpPr>
          <p:cNvPr id="215" name="Google Shape;215;p9"/>
          <p:cNvSpPr/>
          <p:nvPr/>
        </p:nvSpPr>
        <p:spPr>
          <a:xfrm>
            <a:off x="9016365" y="3760470"/>
            <a:ext cx="2195700" cy="5397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520"/>
              <a:buFont typeface="Oswald SemiBold"/>
              <a:buChar char="•"/>
            </a:pPr>
            <a:r>
              <a:rPr i="0" lang="en-US" sz="2520" u="none" cap="none" strike="noStrike">
                <a:solidFill>
                  <a:schemeClr val="dk1"/>
                </a:solidFill>
                <a:latin typeface="Oswald SemiBold"/>
                <a:ea typeface="Oswald SemiBold"/>
                <a:cs typeface="Oswald SemiBold"/>
                <a:sym typeface="Oswald SemiBold"/>
              </a:rPr>
              <a:t>MotionAvatar</a:t>
            </a:r>
            <a:endParaRPr i="0" sz="2520" u="none" cap="none" strike="noStrike">
              <a:solidFill>
                <a:schemeClr val="dk1"/>
              </a:solidFill>
              <a:latin typeface="Oswald SemiBold"/>
              <a:ea typeface="Oswald SemiBold"/>
              <a:cs typeface="Oswald SemiBold"/>
              <a:sym typeface="Oswald SemiBold"/>
            </a:endParaRPr>
          </a:p>
        </p:txBody>
      </p:sp>
      <p:sp>
        <p:nvSpPr>
          <p:cNvPr id="216" name="Google Shape;216;p9"/>
          <p:cNvSpPr/>
          <p:nvPr/>
        </p:nvSpPr>
        <p:spPr>
          <a:xfrm>
            <a:off x="771950" y="3025472"/>
            <a:ext cx="10801200" cy="97200"/>
          </a:xfrm>
          <a:prstGeom prst="homePlate">
            <a:avLst>
              <a:gd fmla="val 50000" name="adj"/>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17" name="Google Shape;217;p9"/>
          <p:cNvGrpSpPr/>
          <p:nvPr/>
        </p:nvGrpSpPr>
        <p:grpSpPr>
          <a:xfrm>
            <a:off x="1454150" y="4300220"/>
            <a:ext cx="1799820" cy="1929005"/>
            <a:chOff x="2414" y="6163"/>
            <a:chExt cx="3210" cy="3603"/>
          </a:xfrm>
        </p:grpSpPr>
        <p:pic>
          <p:nvPicPr>
            <p:cNvPr descr="022" id="218" name="Google Shape;218;p9"/>
            <p:cNvPicPr preferRelativeResize="0"/>
            <p:nvPr/>
          </p:nvPicPr>
          <p:blipFill rotWithShape="1">
            <a:blip r:embed="rId3">
              <a:alphaModFix/>
            </a:blip>
            <a:srcRect b="8092" l="4306" r="50706" t="9938"/>
            <a:stretch/>
          </p:blipFill>
          <p:spPr>
            <a:xfrm>
              <a:off x="2414" y="6163"/>
              <a:ext cx="3210" cy="1798"/>
            </a:xfrm>
            <a:prstGeom prst="rect">
              <a:avLst/>
            </a:prstGeom>
            <a:noFill/>
            <a:ln>
              <a:noFill/>
            </a:ln>
          </p:spPr>
        </p:pic>
        <p:pic>
          <p:nvPicPr>
            <p:cNvPr descr="022" id="219" name="Google Shape;219;p9"/>
            <p:cNvPicPr preferRelativeResize="0"/>
            <p:nvPr/>
          </p:nvPicPr>
          <p:blipFill rotWithShape="1">
            <a:blip r:embed="rId3">
              <a:alphaModFix/>
            </a:blip>
            <a:srcRect b="7862" l="49673" r="5338" t="9846"/>
            <a:stretch/>
          </p:blipFill>
          <p:spPr>
            <a:xfrm>
              <a:off x="2414" y="7961"/>
              <a:ext cx="3210" cy="1805"/>
            </a:xfrm>
            <a:prstGeom prst="rect">
              <a:avLst/>
            </a:prstGeom>
            <a:noFill/>
            <a:ln>
              <a:noFill/>
            </a:ln>
          </p:spPr>
        </p:pic>
      </p:grpSp>
      <p:pic>
        <p:nvPicPr>
          <p:cNvPr descr="025" id="220" name="Google Shape;220;p9"/>
          <p:cNvPicPr preferRelativeResize="0"/>
          <p:nvPr/>
        </p:nvPicPr>
        <p:blipFill rotWithShape="1">
          <a:blip r:embed="rId4">
            <a:alphaModFix/>
          </a:blip>
          <a:srcRect b="3220" l="2706" r="3528" t="2705"/>
          <a:stretch/>
        </p:blipFill>
        <p:spPr>
          <a:xfrm>
            <a:off x="3251200" y="746760"/>
            <a:ext cx="1799999" cy="1199514"/>
          </a:xfrm>
          <a:prstGeom prst="rect">
            <a:avLst/>
          </a:prstGeom>
          <a:noFill/>
          <a:ln>
            <a:noFill/>
          </a:ln>
        </p:spPr>
      </p:pic>
      <p:pic>
        <p:nvPicPr>
          <p:cNvPr descr="封面" id="221" name="Google Shape;221;p9"/>
          <p:cNvPicPr preferRelativeResize="0"/>
          <p:nvPr/>
        </p:nvPicPr>
        <p:blipFill rotWithShape="1">
          <a:blip r:embed="rId5">
            <a:alphaModFix/>
          </a:blip>
          <a:srcRect b="0" l="0" r="0" t="0"/>
          <a:stretch/>
        </p:blipFill>
        <p:spPr>
          <a:xfrm>
            <a:off x="4862138" y="4441762"/>
            <a:ext cx="2468879" cy="1645920"/>
          </a:xfrm>
          <a:prstGeom prst="rect">
            <a:avLst/>
          </a:prstGeom>
          <a:noFill/>
          <a:ln>
            <a:noFill/>
          </a:ln>
        </p:spPr>
      </p:pic>
      <p:pic>
        <p:nvPicPr>
          <p:cNvPr descr="030" id="222" name="Google Shape;222;p9"/>
          <p:cNvPicPr preferRelativeResize="0"/>
          <p:nvPr/>
        </p:nvPicPr>
        <p:blipFill rotWithShape="1">
          <a:blip r:embed="rId6">
            <a:alphaModFix/>
          </a:blip>
          <a:srcRect b="7098" l="2515" r="2795" t="9209"/>
          <a:stretch/>
        </p:blipFill>
        <p:spPr>
          <a:xfrm>
            <a:off x="6511290" y="747395"/>
            <a:ext cx="3535597" cy="1198800"/>
          </a:xfrm>
          <a:prstGeom prst="rect">
            <a:avLst/>
          </a:prstGeom>
          <a:noFill/>
          <a:ln>
            <a:noFill/>
          </a:ln>
        </p:spPr>
      </p:pic>
      <p:sp>
        <p:nvSpPr>
          <p:cNvPr id="223" name="Google Shape;223;p9"/>
          <p:cNvSpPr/>
          <p:nvPr/>
        </p:nvSpPr>
        <p:spPr>
          <a:xfrm>
            <a:off x="8105706" y="2597960"/>
            <a:ext cx="443400" cy="593700"/>
          </a:xfrm>
          <a:prstGeom prst="upArrowCallout">
            <a:avLst>
              <a:gd fmla="val 28320" name="adj1"/>
              <a:gd fmla="val 25000" name="adj2"/>
              <a:gd fmla="val 46747" name="adj3"/>
              <a:gd fmla="val 42680" name="adj4"/>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4" name="Google Shape;224;p9"/>
          <p:cNvSpPr/>
          <p:nvPr/>
        </p:nvSpPr>
        <p:spPr>
          <a:xfrm rot="10800000">
            <a:off x="5830263" y="2938675"/>
            <a:ext cx="443400" cy="593700"/>
          </a:xfrm>
          <a:prstGeom prst="upArrowCallout">
            <a:avLst>
              <a:gd fmla="val 28320" name="adj1"/>
              <a:gd fmla="val 25000" name="adj2"/>
              <a:gd fmla="val 46747" name="adj3"/>
              <a:gd fmla="val 42680" name="adj4"/>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5" name="Google Shape;225;p9"/>
          <p:cNvSpPr/>
          <p:nvPr/>
        </p:nvSpPr>
        <p:spPr>
          <a:xfrm rot="10800000">
            <a:off x="2030313" y="2938675"/>
            <a:ext cx="443400" cy="593700"/>
          </a:xfrm>
          <a:prstGeom prst="upArrowCallout">
            <a:avLst>
              <a:gd fmla="val 28320" name="adj1"/>
              <a:gd fmla="val 25000" name="adj2"/>
              <a:gd fmla="val 46747" name="adj3"/>
              <a:gd fmla="val 42680" name="adj4"/>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6" name="Google Shape;226;p9"/>
          <p:cNvSpPr/>
          <p:nvPr/>
        </p:nvSpPr>
        <p:spPr>
          <a:xfrm rot="10800000">
            <a:off x="9885016" y="2938675"/>
            <a:ext cx="443400" cy="593700"/>
          </a:xfrm>
          <a:prstGeom prst="upArrowCallout">
            <a:avLst>
              <a:gd fmla="val 28320" name="adj1"/>
              <a:gd fmla="val 25000" name="adj2"/>
              <a:gd fmla="val 46747" name="adj3"/>
              <a:gd fmla="val 42680" name="adj4"/>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eef569c20b8b8179c54bdfaf2b0071d" id="227" name="Google Shape;227;p9"/>
          <p:cNvPicPr preferRelativeResize="0"/>
          <p:nvPr/>
        </p:nvPicPr>
        <p:blipFill rotWithShape="1">
          <a:blip r:embed="rId7">
            <a:alphaModFix/>
          </a:blip>
          <a:srcRect b="0" l="0" r="0" t="0"/>
          <a:stretch/>
        </p:blipFill>
        <p:spPr>
          <a:xfrm>
            <a:off x="8888013" y="4441762"/>
            <a:ext cx="2452418" cy="1645922"/>
          </a:xfrm>
          <a:prstGeom prst="rect">
            <a:avLst/>
          </a:prstGeom>
          <a:noFill/>
          <a:ln>
            <a:noFill/>
          </a:ln>
        </p:spPr>
      </p:pic>
      <p:sp>
        <p:nvSpPr>
          <p:cNvPr id="228" name="Google Shape;228;p9"/>
          <p:cNvSpPr txBox="1"/>
          <p:nvPr/>
        </p:nvSpPr>
        <p:spPr>
          <a:xfrm>
            <a:off x="1994330" y="2881625"/>
            <a:ext cx="747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lt1"/>
                </a:solidFill>
                <a:latin typeface="Oswald"/>
                <a:ea typeface="Oswald"/>
                <a:cs typeface="Oswald"/>
                <a:sym typeface="Oswald"/>
              </a:rPr>
              <a:t>MDR1</a:t>
            </a:r>
            <a:endParaRPr sz="1200">
              <a:solidFill>
                <a:schemeClr val="lt1"/>
              </a:solidFill>
              <a:latin typeface="Source Code Pro"/>
              <a:ea typeface="Source Code Pro"/>
              <a:cs typeface="Source Code Pro"/>
              <a:sym typeface="Source Code Pro"/>
            </a:endParaRPr>
          </a:p>
        </p:txBody>
      </p:sp>
      <p:sp>
        <p:nvSpPr>
          <p:cNvPr id="229" name="Google Shape;229;p9"/>
          <p:cNvSpPr txBox="1"/>
          <p:nvPr/>
        </p:nvSpPr>
        <p:spPr>
          <a:xfrm>
            <a:off x="3917392" y="2875877"/>
            <a:ext cx="747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lt1"/>
                </a:solidFill>
                <a:latin typeface="Oswald"/>
                <a:ea typeface="Oswald"/>
                <a:cs typeface="Oswald"/>
                <a:sym typeface="Oswald"/>
              </a:rPr>
              <a:t>MDR2</a:t>
            </a:r>
            <a:endParaRPr sz="1200">
              <a:solidFill>
                <a:schemeClr val="lt1"/>
              </a:solidFill>
              <a:latin typeface="Source Code Pro"/>
              <a:ea typeface="Source Code Pro"/>
              <a:cs typeface="Source Code Pro"/>
              <a:sym typeface="Source Code Pro"/>
            </a:endParaRPr>
          </a:p>
        </p:txBody>
      </p:sp>
      <p:sp>
        <p:nvSpPr>
          <p:cNvPr id="230" name="Google Shape;230;p9"/>
          <p:cNvSpPr txBox="1"/>
          <p:nvPr/>
        </p:nvSpPr>
        <p:spPr>
          <a:xfrm>
            <a:off x="5835327" y="2885428"/>
            <a:ext cx="509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lt1"/>
                </a:solidFill>
                <a:latin typeface="Oswald"/>
                <a:ea typeface="Oswald"/>
                <a:cs typeface="Oswald"/>
                <a:sym typeface="Oswald"/>
              </a:rPr>
              <a:t>SIDE</a:t>
            </a:r>
            <a:endParaRPr sz="1200">
              <a:solidFill>
                <a:schemeClr val="lt1"/>
              </a:solidFill>
              <a:latin typeface="Source Code Pro"/>
              <a:ea typeface="Source Code Pro"/>
              <a:cs typeface="Source Code Pro"/>
              <a:sym typeface="Source Code Pro"/>
            </a:endParaRPr>
          </a:p>
        </p:txBody>
      </p:sp>
      <p:sp>
        <p:nvSpPr>
          <p:cNvPr id="231" name="Google Shape;231;p9"/>
          <p:cNvSpPr txBox="1"/>
          <p:nvPr/>
        </p:nvSpPr>
        <p:spPr>
          <a:xfrm>
            <a:off x="8073020" y="2875877"/>
            <a:ext cx="747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lt1"/>
                </a:solidFill>
                <a:latin typeface="Oswald"/>
                <a:ea typeface="Oswald"/>
                <a:cs typeface="Oswald"/>
                <a:sym typeface="Oswald"/>
              </a:rPr>
              <a:t>MDR3</a:t>
            </a:r>
            <a:endParaRPr sz="1200">
              <a:solidFill>
                <a:schemeClr val="lt1"/>
              </a:solidFill>
              <a:latin typeface="Source Code Pro"/>
              <a:ea typeface="Source Code Pro"/>
              <a:cs typeface="Source Code Pro"/>
              <a:sym typeface="Source Code Pro"/>
            </a:endParaRPr>
          </a:p>
        </p:txBody>
      </p:sp>
      <p:sp>
        <p:nvSpPr>
          <p:cNvPr id="232" name="Google Shape;232;p9"/>
          <p:cNvSpPr txBox="1"/>
          <p:nvPr/>
        </p:nvSpPr>
        <p:spPr>
          <a:xfrm>
            <a:off x="9849320" y="2872003"/>
            <a:ext cx="747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lt1"/>
                </a:solidFill>
                <a:latin typeface="Oswald"/>
                <a:ea typeface="Oswald"/>
                <a:cs typeface="Oswald"/>
                <a:sym typeface="Oswald"/>
              </a:rPr>
              <a:t>MDR3</a:t>
            </a:r>
            <a:endParaRPr sz="1200">
              <a:solidFill>
                <a:schemeClr val="lt1"/>
              </a:solidFill>
              <a:latin typeface="Source Code Pro"/>
              <a:ea typeface="Source Code Pro"/>
              <a:cs typeface="Source Code Pro"/>
              <a:sym typeface="Source Code Pro"/>
            </a:endParaRPr>
          </a:p>
        </p:txBody>
      </p:sp>
      <p:sp>
        <p:nvSpPr>
          <p:cNvPr id="233" name="Google Shape;233;p9"/>
          <p:cNvSpPr txBox="1"/>
          <p:nvPr>
            <p:ph type="title"/>
          </p:nvPr>
        </p:nvSpPr>
        <p:spPr>
          <a:xfrm>
            <a:off x="-58232" y="-14075"/>
            <a:ext cx="989400" cy="2448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100">
                <a:solidFill>
                  <a:schemeClr val="lt1"/>
                </a:solidFill>
                <a:latin typeface="Oswald Light"/>
                <a:ea typeface="Oswald Light"/>
                <a:cs typeface="Oswald Light"/>
                <a:sym typeface="Oswald Light"/>
              </a:rPr>
              <a:t>Concept Design</a:t>
            </a:r>
            <a:endParaRPr sz="1100">
              <a:solidFill>
                <a:schemeClr val="lt1"/>
              </a:solidFill>
              <a:latin typeface="Oswald Light"/>
              <a:ea typeface="Oswald Light"/>
              <a:cs typeface="Oswald Light"/>
              <a:sym typeface="Oswald Light"/>
            </a:endParaRPr>
          </a:p>
        </p:txBody>
      </p:sp>
      <p:sp>
        <p:nvSpPr>
          <p:cNvPr id="234" name="Google Shape;234;p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8" name="Shape 238"/>
        <p:cNvGrpSpPr/>
        <p:nvPr/>
      </p:nvGrpSpPr>
      <p:grpSpPr>
        <a:xfrm>
          <a:off x="0" y="0"/>
          <a:ext cx="0" cy="0"/>
          <a:chOff x="0" y="0"/>
          <a:chExt cx="0" cy="0"/>
        </a:xfrm>
      </p:grpSpPr>
      <p:sp>
        <p:nvSpPr>
          <p:cNvPr id="239" name="Google Shape;239;p11"/>
          <p:cNvSpPr/>
          <p:nvPr/>
        </p:nvSpPr>
        <p:spPr>
          <a:xfrm>
            <a:off x="9982625" y="211950"/>
            <a:ext cx="2021350" cy="3822600"/>
          </a:xfrm>
          <a:prstGeom prst="flowChartProcess">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0" y="0"/>
            <a:ext cx="7899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029" id="241" name="Google Shape;241;p11"/>
          <p:cNvPicPr preferRelativeResize="0"/>
          <p:nvPr/>
        </p:nvPicPr>
        <p:blipFill rotWithShape="1">
          <a:blip r:embed="rId3">
            <a:alphaModFix/>
          </a:blip>
          <a:srcRect b="17658" l="54032" r="26966" t="25432"/>
          <a:stretch/>
        </p:blipFill>
        <p:spPr>
          <a:xfrm>
            <a:off x="10216075" y="2232225"/>
            <a:ext cx="1600199" cy="1600200"/>
          </a:xfrm>
          <a:prstGeom prst="rect">
            <a:avLst/>
          </a:prstGeom>
          <a:noFill/>
          <a:ln>
            <a:noFill/>
          </a:ln>
        </p:spPr>
      </p:pic>
      <p:sp>
        <p:nvSpPr>
          <p:cNvPr id="242" name="Google Shape;242;p11"/>
          <p:cNvSpPr txBox="1"/>
          <p:nvPr>
            <p:ph type="title"/>
          </p:nvPr>
        </p:nvSpPr>
        <p:spPr>
          <a:xfrm>
            <a:off x="193500" y="612150"/>
            <a:ext cx="402900" cy="56337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3960"/>
              <a:buFont typeface="Calibri"/>
              <a:buNone/>
            </a:pPr>
            <a:r>
              <a:rPr lang="en-US">
                <a:solidFill>
                  <a:schemeClr val="lt1"/>
                </a:solidFill>
              </a:rPr>
              <a:t>PROCESSING</a:t>
            </a:r>
            <a:endParaRPr sz="4000">
              <a:solidFill>
                <a:schemeClr val="lt1"/>
              </a:solidFill>
            </a:endParaRPr>
          </a:p>
        </p:txBody>
      </p:sp>
      <p:sp>
        <p:nvSpPr>
          <p:cNvPr id="243" name="Google Shape;243;p11"/>
          <p:cNvSpPr txBox="1"/>
          <p:nvPr/>
        </p:nvSpPr>
        <p:spPr>
          <a:xfrm>
            <a:off x="890325" y="4668325"/>
            <a:ext cx="3203400" cy="10092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EA9999"/>
              </a:buClr>
              <a:buSzPts val="2000"/>
              <a:buFont typeface="Oswald Light"/>
              <a:buChar char="•"/>
            </a:pPr>
            <a:r>
              <a:rPr i="0" lang="en-US" sz="2000" u="none" cap="none" strike="noStrike">
                <a:solidFill>
                  <a:srgbClr val="EA9999"/>
                </a:solidFill>
                <a:latin typeface="Oswald Light"/>
                <a:ea typeface="Oswald Light"/>
                <a:cs typeface="Oswald Light"/>
                <a:sym typeface="Oswald Light"/>
              </a:rPr>
              <a:t>3d: 	Solidworks, 3d printer</a:t>
            </a:r>
            <a:endParaRPr i="0" sz="2000" u="none" cap="none" strike="noStrike">
              <a:solidFill>
                <a:srgbClr val="EA9999"/>
              </a:solidFill>
              <a:latin typeface="Oswald Light"/>
              <a:ea typeface="Oswald Light"/>
              <a:cs typeface="Oswald Light"/>
              <a:sym typeface="Oswald Light"/>
            </a:endParaRPr>
          </a:p>
          <a:p>
            <a:pPr indent="-342900" lvl="0" marL="342900" marR="0" rtl="0" algn="l">
              <a:spcBef>
                <a:spcPts val="0"/>
              </a:spcBef>
              <a:spcAft>
                <a:spcPts val="0"/>
              </a:spcAft>
              <a:buClr>
                <a:srgbClr val="EA9999"/>
              </a:buClr>
              <a:buSzPts val="2000"/>
              <a:buFont typeface="Oswald Light"/>
              <a:buChar char="•"/>
            </a:pPr>
            <a:r>
              <a:rPr i="0" lang="en-US" sz="2000" u="none" cap="none" strike="noStrike">
                <a:solidFill>
                  <a:srgbClr val="EA9999"/>
                </a:solidFill>
                <a:latin typeface="Oswald Light"/>
                <a:ea typeface="Oswald Light"/>
                <a:cs typeface="Oswald Light"/>
                <a:sym typeface="Oswald Light"/>
              </a:rPr>
              <a:t>hardware: 	Arduino</a:t>
            </a:r>
            <a:endParaRPr i="0" sz="2000" u="none" cap="none" strike="noStrike">
              <a:solidFill>
                <a:srgbClr val="EA9999"/>
              </a:solidFill>
              <a:latin typeface="Oswald Light"/>
              <a:ea typeface="Oswald Light"/>
              <a:cs typeface="Oswald Light"/>
              <a:sym typeface="Oswald Light"/>
            </a:endParaRPr>
          </a:p>
          <a:p>
            <a:pPr indent="-342900" lvl="0" marL="342900" marR="0" rtl="0" algn="l">
              <a:spcBef>
                <a:spcPts val="0"/>
              </a:spcBef>
              <a:spcAft>
                <a:spcPts val="0"/>
              </a:spcAft>
              <a:buClr>
                <a:srgbClr val="EA9999"/>
              </a:buClr>
              <a:buSzPts val="2000"/>
              <a:buFont typeface="Oswald Light"/>
              <a:buChar char="•"/>
            </a:pPr>
            <a:r>
              <a:rPr i="0" lang="en-US" sz="2000" u="none" cap="none" strike="noStrike">
                <a:solidFill>
                  <a:srgbClr val="EA9999"/>
                </a:solidFill>
                <a:latin typeface="Oswald Light"/>
                <a:ea typeface="Oswald Light"/>
                <a:cs typeface="Oswald Light"/>
                <a:sym typeface="Oswald Light"/>
              </a:rPr>
              <a:t>software: 	Unity3D</a:t>
            </a:r>
            <a:endParaRPr i="0" sz="2000" u="none" cap="none" strike="noStrike">
              <a:solidFill>
                <a:srgbClr val="EA9999"/>
              </a:solidFill>
              <a:latin typeface="Oswald Light"/>
              <a:ea typeface="Oswald Light"/>
              <a:cs typeface="Oswald Light"/>
              <a:sym typeface="Oswald Light"/>
            </a:endParaRPr>
          </a:p>
        </p:txBody>
      </p:sp>
      <p:pic>
        <p:nvPicPr>
          <p:cNvPr descr="029" id="244" name="Google Shape;244;p11"/>
          <p:cNvPicPr preferRelativeResize="0"/>
          <p:nvPr/>
        </p:nvPicPr>
        <p:blipFill rotWithShape="1">
          <a:blip r:embed="rId3">
            <a:alphaModFix/>
          </a:blip>
          <a:srcRect b="17658" l="73290" r="7708" t="25432"/>
          <a:stretch/>
        </p:blipFill>
        <p:spPr>
          <a:xfrm>
            <a:off x="10216076" y="453600"/>
            <a:ext cx="1600199" cy="1600200"/>
          </a:xfrm>
          <a:prstGeom prst="rect">
            <a:avLst/>
          </a:prstGeom>
          <a:noFill/>
          <a:ln>
            <a:noFill/>
          </a:ln>
        </p:spPr>
      </p:pic>
      <p:grpSp>
        <p:nvGrpSpPr>
          <p:cNvPr id="245" name="Google Shape;245;p11"/>
          <p:cNvGrpSpPr/>
          <p:nvPr/>
        </p:nvGrpSpPr>
        <p:grpSpPr>
          <a:xfrm>
            <a:off x="1205125" y="464050"/>
            <a:ext cx="2744038" cy="3267175"/>
            <a:chOff x="1205125" y="464050"/>
            <a:chExt cx="2744038" cy="3267175"/>
          </a:xfrm>
        </p:grpSpPr>
        <p:grpSp>
          <p:nvGrpSpPr>
            <p:cNvPr id="246" name="Google Shape;246;p11"/>
            <p:cNvGrpSpPr/>
            <p:nvPr/>
          </p:nvGrpSpPr>
          <p:grpSpPr>
            <a:xfrm>
              <a:off x="1205125" y="464050"/>
              <a:ext cx="2021350" cy="3267175"/>
              <a:chOff x="1205125" y="464050"/>
              <a:chExt cx="2021350" cy="3267175"/>
            </a:xfrm>
          </p:grpSpPr>
          <p:sp>
            <p:nvSpPr>
              <p:cNvPr id="247" name="Google Shape;247;p11"/>
              <p:cNvSpPr/>
              <p:nvPr/>
            </p:nvSpPr>
            <p:spPr>
              <a:xfrm>
                <a:off x="1205125" y="464050"/>
                <a:ext cx="2021350" cy="3267175"/>
              </a:xfrm>
              <a:prstGeom prst="flowChartProcess">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027" id="248" name="Google Shape;248;p11"/>
              <p:cNvPicPr preferRelativeResize="0"/>
              <p:nvPr/>
            </p:nvPicPr>
            <p:blipFill rotWithShape="1">
              <a:blip r:embed="rId4">
                <a:alphaModFix/>
              </a:blip>
              <a:srcRect b="6862" l="4248" r="56376" t="5011"/>
              <a:stretch/>
            </p:blipFill>
            <p:spPr>
              <a:xfrm>
                <a:off x="1529998" y="622040"/>
                <a:ext cx="1371592" cy="1371254"/>
              </a:xfrm>
              <a:prstGeom prst="rect">
                <a:avLst/>
              </a:prstGeom>
              <a:noFill/>
              <a:ln>
                <a:noFill/>
              </a:ln>
            </p:spPr>
          </p:pic>
          <p:pic>
            <p:nvPicPr>
              <p:cNvPr descr="027" id="249" name="Google Shape;249;p11"/>
              <p:cNvPicPr preferRelativeResize="0"/>
              <p:nvPr/>
            </p:nvPicPr>
            <p:blipFill rotWithShape="1">
              <a:blip r:embed="rId4">
                <a:alphaModFix/>
              </a:blip>
              <a:srcRect b="9890" l="54834" r="6006" t="4575"/>
              <a:stretch/>
            </p:blipFill>
            <p:spPr>
              <a:xfrm>
                <a:off x="1530007" y="2199726"/>
                <a:ext cx="1371592" cy="1371254"/>
              </a:xfrm>
              <a:prstGeom prst="rect">
                <a:avLst/>
              </a:prstGeom>
              <a:noFill/>
              <a:ln>
                <a:noFill/>
              </a:ln>
            </p:spPr>
          </p:pic>
        </p:grpSp>
        <p:sp>
          <p:nvSpPr>
            <p:cNvPr id="250" name="Google Shape;250;p11"/>
            <p:cNvSpPr/>
            <p:nvPr/>
          </p:nvSpPr>
          <p:spPr>
            <a:xfrm>
              <a:off x="3226463" y="1851225"/>
              <a:ext cx="722700" cy="555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11"/>
          <p:cNvSpPr/>
          <p:nvPr/>
        </p:nvSpPr>
        <p:spPr>
          <a:xfrm rot="5400000">
            <a:off x="10736875" y="4062600"/>
            <a:ext cx="558600" cy="555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11"/>
          <p:cNvGrpSpPr/>
          <p:nvPr/>
        </p:nvGrpSpPr>
        <p:grpSpPr>
          <a:xfrm>
            <a:off x="4220225" y="4455650"/>
            <a:ext cx="4543050" cy="2133775"/>
            <a:chOff x="3824475" y="4455663"/>
            <a:chExt cx="4543050" cy="2133775"/>
          </a:xfrm>
        </p:grpSpPr>
        <p:sp>
          <p:nvSpPr>
            <p:cNvPr id="253" name="Google Shape;253;p11"/>
            <p:cNvSpPr/>
            <p:nvPr/>
          </p:nvSpPr>
          <p:spPr>
            <a:xfrm>
              <a:off x="3824475" y="4455663"/>
              <a:ext cx="4543050" cy="2133775"/>
            </a:xfrm>
            <a:prstGeom prst="flowChartProcess">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00001" id="254" name="Google Shape;254;p11"/>
            <p:cNvPicPr preferRelativeResize="0"/>
            <p:nvPr/>
          </p:nvPicPr>
          <p:blipFill rotWithShape="1">
            <a:blip r:embed="rId5">
              <a:alphaModFix/>
            </a:blip>
            <a:srcRect b="0" l="0" r="0" t="0"/>
            <a:stretch/>
          </p:blipFill>
          <p:spPr>
            <a:xfrm>
              <a:off x="3995302" y="4608140"/>
              <a:ext cx="1704975" cy="1828799"/>
            </a:xfrm>
            <a:prstGeom prst="rect">
              <a:avLst/>
            </a:prstGeom>
            <a:noFill/>
            <a:ln>
              <a:noFill/>
            </a:ln>
          </p:spPr>
        </p:pic>
        <p:pic>
          <p:nvPicPr>
            <p:cNvPr descr="eef569c20b8b8179c54bdfaf2b0071d" id="255" name="Google Shape;255;p11"/>
            <p:cNvPicPr preferRelativeResize="0"/>
            <p:nvPr/>
          </p:nvPicPr>
          <p:blipFill rotWithShape="1">
            <a:blip r:embed="rId6">
              <a:alphaModFix/>
            </a:blip>
            <a:srcRect b="0" l="0" r="0" t="0"/>
            <a:stretch/>
          </p:blipFill>
          <p:spPr>
            <a:xfrm>
              <a:off x="5700275" y="4608155"/>
              <a:ext cx="2520001" cy="1828798"/>
            </a:xfrm>
            <a:prstGeom prst="rect">
              <a:avLst/>
            </a:prstGeom>
            <a:noFill/>
            <a:ln>
              <a:noFill/>
            </a:ln>
          </p:spPr>
        </p:pic>
      </p:grpSp>
      <p:grpSp>
        <p:nvGrpSpPr>
          <p:cNvPr id="256" name="Google Shape;256;p11"/>
          <p:cNvGrpSpPr/>
          <p:nvPr/>
        </p:nvGrpSpPr>
        <p:grpSpPr>
          <a:xfrm>
            <a:off x="4220225" y="464050"/>
            <a:ext cx="5480113" cy="3267175"/>
            <a:chOff x="4220225" y="464050"/>
            <a:chExt cx="5480113" cy="3267175"/>
          </a:xfrm>
        </p:grpSpPr>
        <p:grpSp>
          <p:nvGrpSpPr>
            <p:cNvPr id="257" name="Google Shape;257;p11"/>
            <p:cNvGrpSpPr/>
            <p:nvPr/>
          </p:nvGrpSpPr>
          <p:grpSpPr>
            <a:xfrm>
              <a:off x="4220225" y="464050"/>
              <a:ext cx="4757425" cy="3267175"/>
              <a:chOff x="4084700" y="104575"/>
              <a:chExt cx="4757425" cy="3267175"/>
            </a:xfrm>
          </p:grpSpPr>
          <p:pic>
            <p:nvPicPr>
              <p:cNvPr descr="028" id="258" name="Google Shape;258;p11"/>
              <p:cNvPicPr preferRelativeResize="0"/>
              <p:nvPr/>
            </p:nvPicPr>
            <p:blipFill rotWithShape="1">
              <a:blip r:embed="rId7">
                <a:alphaModFix/>
              </a:blip>
              <a:srcRect b="12094" l="3341" r="57660" t="7472"/>
              <a:stretch/>
            </p:blipFill>
            <p:spPr>
              <a:xfrm>
                <a:off x="4360980" y="225010"/>
                <a:ext cx="2113655" cy="1371577"/>
              </a:xfrm>
              <a:prstGeom prst="rect">
                <a:avLst/>
              </a:prstGeom>
              <a:noFill/>
              <a:ln>
                <a:noFill/>
              </a:ln>
            </p:spPr>
          </p:pic>
          <p:pic>
            <p:nvPicPr>
              <p:cNvPr descr="028" id="259" name="Google Shape;259;p11"/>
              <p:cNvPicPr preferRelativeResize="0"/>
              <p:nvPr/>
            </p:nvPicPr>
            <p:blipFill rotWithShape="1">
              <a:blip r:embed="rId7">
                <a:alphaModFix/>
              </a:blip>
              <a:srcRect b="12094" l="51867" r="9133" t="7472"/>
              <a:stretch/>
            </p:blipFill>
            <p:spPr>
              <a:xfrm>
                <a:off x="6505646" y="225013"/>
                <a:ext cx="2113655" cy="1371577"/>
              </a:xfrm>
              <a:prstGeom prst="rect">
                <a:avLst/>
              </a:prstGeom>
              <a:noFill/>
              <a:ln>
                <a:noFill/>
              </a:ln>
            </p:spPr>
          </p:pic>
          <p:pic>
            <p:nvPicPr>
              <p:cNvPr descr="029" id="260" name="Google Shape;260;p11"/>
              <p:cNvPicPr preferRelativeResize="0"/>
              <p:nvPr/>
            </p:nvPicPr>
            <p:blipFill rotWithShape="1">
              <a:blip r:embed="rId3">
                <a:alphaModFix/>
              </a:blip>
              <a:srcRect b="17658" l="20732" r="46168" t="25432"/>
              <a:stretch/>
            </p:blipFill>
            <p:spPr>
              <a:xfrm>
                <a:off x="4360987" y="1802670"/>
                <a:ext cx="2386582" cy="1371600"/>
              </a:xfrm>
              <a:prstGeom prst="rect">
                <a:avLst/>
              </a:prstGeom>
              <a:noFill/>
              <a:ln>
                <a:noFill/>
              </a:ln>
            </p:spPr>
          </p:pic>
          <p:pic>
            <p:nvPicPr>
              <p:cNvPr id="261" name="Google Shape;261;p11"/>
              <p:cNvPicPr preferRelativeResize="0"/>
              <p:nvPr/>
            </p:nvPicPr>
            <p:blipFill>
              <a:blip r:embed="rId8">
                <a:alphaModFix/>
              </a:blip>
              <a:stretch>
                <a:fillRect/>
              </a:stretch>
            </p:blipFill>
            <p:spPr>
              <a:xfrm>
                <a:off x="6795070" y="1802675"/>
                <a:ext cx="1828800" cy="1371599"/>
              </a:xfrm>
              <a:prstGeom prst="rect">
                <a:avLst/>
              </a:prstGeom>
              <a:noFill/>
              <a:ln>
                <a:noFill/>
              </a:ln>
            </p:spPr>
          </p:pic>
          <p:sp>
            <p:nvSpPr>
              <p:cNvPr id="262" name="Google Shape;262;p11"/>
              <p:cNvSpPr/>
              <p:nvPr/>
            </p:nvSpPr>
            <p:spPr>
              <a:xfrm>
                <a:off x="4084700" y="104575"/>
                <a:ext cx="4757425" cy="3267175"/>
              </a:xfrm>
              <a:prstGeom prst="flowChartProcess">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11"/>
            <p:cNvSpPr/>
            <p:nvPr/>
          </p:nvSpPr>
          <p:spPr>
            <a:xfrm>
              <a:off x="8977638" y="1851213"/>
              <a:ext cx="722700" cy="555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1"/>
          <p:cNvGrpSpPr/>
          <p:nvPr/>
        </p:nvGrpSpPr>
        <p:grpSpPr>
          <a:xfrm>
            <a:off x="9066054" y="4737975"/>
            <a:ext cx="2989145" cy="1600200"/>
            <a:chOff x="9066054" y="4737975"/>
            <a:chExt cx="2989145" cy="1600200"/>
          </a:xfrm>
        </p:grpSpPr>
        <p:grpSp>
          <p:nvGrpSpPr>
            <p:cNvPr id="265" name="Google Shape;265;p11"/>
            <p:cNvGrpSpPr/>
            <p:nvPr/>
          </p:nvGrpSpPr>
          <p:grpSpPr>
            <a:xfrm>
              <a:off x="9824749" y="4737975"/>
              <a:ext cx="2230450" cy="1600200"/>
              <a:chOff x="9779524" y="4890375"/>
              <a:chExt cx="2230450" cy="1600200"/>
            </a:xfrm>
          </p:grpSpPr>
          <p:sp>
            <p:nvSpPr>
              <p:cNvPr id="266" name="Google Shape;266;p11"/>
              <p:cNvSpPr/>
              <p:nvPr/>
            </p:nvSpPr>
            <p:spPr>
              <a:xfrm>
                <a:off x="9779524" y="4890375"/>
                <a:ext cx="2230450" cy="1600200"/>
              </a:xfrm>
              <a:prstGeom prst="flowChartProcess">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020" id="267" name="Google Shape;267;p11"/>
              <p:cNvPicPr preferRelativeResize="0"/>
              <p:nvPr/>
            </p:nvPicPr>
            <p:blipFill rotWithShape="1">
              <a:blip r:embed="rId9">
                <a:alphaModFix/>
              </a:blip>
              <a:srcRect b="0" l="0" r="0" t="0"/>
              <a:stretch/>
            </p:blipFill>
            <p:spPr>
              <a:xfrm>
                <a:off x="9982635" y="5004665"/>
                <a:ext cx="1824229" cy="1371600"/>
              </a:xfrm>
              <a:prstGeom prst="rect">
                <a:avLst/>
              </a:prstGeom>
              <a:noFill/>
              <a:ln>
                <a:noFill/>
              </a:ln>
            </p:spPr>
          </p:pic>
        </p:grpSp>
        <p:sp>
          <p:nvSpPr>
            <p:cNvPr id="268" name="Google Shape;268;p11"/>
            <p:cNvSpPr/>
            <p:nvPr/>
          </p:nvSpPr>
          <p:spPr>
            <a:xfrm rot="10800000">
              <a:off x="9066054" y="5260575"/>
              <a:ext cx="758700" cy="555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11"/>
          <p:cNvSpPr txBox="1"/>
          <p:nvPr>
            <p:ph type="title"/>
          </p:nvPr>
        </p:nvSpPr>
        <p:spPr>
          <a:xfrm>
            <a:off x="-58232" y="-14075"/>
            <a:ext cx="989400" cy="2448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100">
                <a:solidFill>
                  <a:schemeClr val="lt1"/>
                </a:solidFill>
                <a:latin typeface="Oswald Light"/>
                <a:ea typeface="Oswald Light"/>
                <a:cs typeface="Oswald Light"/>
                <a:sym typeface="Oswald Light"/>
              </a:rPr>
              <a:t>Concept Design</a:t>
            </a:r>
            <a:endParaRPr sz="1100">
              <a:solidFill>
                <a:schemeClr val="lt1"/>
              </a:solidFill>
              <a:latin typeface="Oswald Light"/>
              <a:ea typeface="Oswald Light"/>
              <a:cs typeface="Oswald Light"/>
              <a:sym typeface="Oswald Light"/>
            </a:endParaRPr>
          </a:p>
        </p:txBody>
      </p:sp>
      <p:sp>
        <p:nvSpPr>
          <p:cNvPr id="270" name="Google Shape;270;p1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22ed94fcc9c_1_374"/>
          <p:cNvSpPr/>
          <p:nvPr/>
        </p:nvSpPr>
        <p:spPr>
          <a:xfrm flipH="1" rot="10800000">
            <a:off x="789900" y="3416704"/>
            <a:ext cx="11887200" cy="24600"/>
          </a:xfrm>
          <a:prstGeom prst="round2DiagRect">
            <a:avLst>
              <a:gd fmla="val 0" name="adj1"/>
              <a:gd fmla="val 0" name="adj2"/>
            </a:avLst>
          </a:prstGeom>
          <a:solidFill>
            <a:schemeClr val="lt1"/>
          </a:solidFill>
          <a:ln cap="flat" cmpd="sng" w="38100">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22ed94fcc9c_1_374"/>
          <p:cNvSpPr/>
          <p:nvPr/>
        </p:nvSpPr>
        <p:spPr>
          <a:xfrm>
            <a:off x="0" y="0"/>
            <a:ext cx="7899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22ed94fcc9c_1_374"/>
          <p:cNvSpPr txBox="1"/>
          <p:nvPr>
            <p:ph type="title"/>
          </p:nvPr>
        </p:nvSpPr>
        <p:spPr>
          <a:xfrm>
            <a:off x="204150" y="889200"/>
            <a:ext cx="381600" cy="50796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PROTOTYPE</a:t>
            </a:r>
            <a:endParaRPr>
              <a:solidFill>
                <a:schemeClr val="lt1"/>
              </a:solidFill>
            </a:endParaRPr>
          </a:p>
        </p:txBody>
      </p:sp>
      <p:sp>
        <p:nvSpPr>
          <p:cNvPr id="279" name="Google Shape;279;g22ed94fcc9c_1_374"/>
          <p:cNvSpPr txBox="1"/>
          <p:nvPr>
            <p:ph type="title"/>
          </p:nvPr>
        </p:nvSpPr>
        <p:spPr>
          <a:xfrm>
            <a:off x="-58232" y="-14075"/>
            <a:ext cx="989400" cy="2448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100">
                <a:solidFill>
                  <a:schemeClr val="lt1"/>
                </a:solidFill>
                <a:latin typeface="Oswald Light"/>
                <a:ea typeface="Oswald Light"/>
                <a:cs typeface="Oswald Light"/>
                <a:sym typeface="Oswald Light"/>
              </a:rPr>
              <a:t>Concept Design</a:t>
            </a:r>
            <a:endParaRPr sz="1100">
              <a:solidFill>
                <a:schemeClr val="lt1"/>
              </a:solidFill>
              <a:latin typeface="Oswald Light"/>
              <a:ea typeface="Oswald Light"/>
              <a:cs typeface="Oswald Light"/>
              <a:sym typeface="Oswald Light"/>
            </a:endParaRPr>
          </a:p>
        </p:txBody>
      </p:sp>
      <p:grpSp>
        <p:nvGrpSpPr>
          <p:cNvPr id="280" name="Google Shape;280;g22ed94fcc9c_1_374"/>
          <p:cNvGrpSpPr/>
          <p:nvPr/>
        </p:nvGrpSpPr>
        <p:grpSpPr>
          <a:xfrm>
            <a:off x="1885791" y="3929500"/>
            <a:ext cx="4319859" cy="1884850"/>
            <a:chOff x="2001678" y="3929500"/>
            <a:chExt cx="4319859" cy="1884850"/>
          </a:xfrm>
        </p:grpSpPr>
        <p:grpSp>
          <p:nvGrpSpPr>
            <p:cNvPr id="281" name="Google Shape;281;g22ed94fcc9c_1_374"/>
            <p:cNvGrpSpPr/>
            <p:nvPr/>
          </p:nvGrpSpPr>
          <p:grpSpPr>
            <a:xfrm>
              <a:off x="2001678" y="3957483"/>
              <a:ext cx="2518716" cy="1828892"/>
              <a:chOff x="1607800" y="3626828"/>
              <a:chExt cx="3658798" cy="2743201"/>
            </a:xfrm>
          </p:grpSpPr>
          <p:pic>
            <p:nvPicPr>
              <p:cNvPr descr="eef569c20b8b8179c54bdfaf2b0071d" id="282" name="Google Shape;282;g22ed94fcc9c_1_374"/>
              <p:cNvPicPr preferRelativeResize="0"/>
              <p:nvPr/>
            </p:nvPicPr>
            <p:blipFill rotWithShape="1">
              <a:blip r:embed="rId3">
                <a:alphaModFix/>
              </a:blip>
              <a:srcRect b="0" l="0" r="0" t="0"/>
              <a:stretch/>
            </p:blipFill>
            <p:spPr>
              <a:xfrm>
                <a:off x="1607800" y="3626828"/>
                <a:ext cx="3658798" cy="2743201"/>
              </a:xfrm>
              <a:prstGeom prst="rect">
                <a:avLst/>
              </a:prstGeom>
              <a:noFill/>
              <a:ln>
                <a:noFill/>
              </a:ln>
            </p:spPr>
          </p:pic>
          <p:sp>
            <p:nvSpPr>
              <p:cNvPr id="283" name="Google Shape;283;g22ed94fcc9c_1_374"/>
              <p:cNvSpPr/>
              <p:nvPr/>
            </p:nvSpPr>
            <p:spPr>
              <a:xfrm flipH="1" rot="10800000">
                <a:off x="2582875" y="3859600"/>
                <a:ext cx="734700" cy="1417500"/>
              </a:xfrm>
              <a:prstGeom prst="curvedRightArrow">
                <a:avLst>
                  <a:gd fmla="val 25771" name="adj1"/>
                  <a:gd fmla="val 49557" name="adj2"/>
                  <a:gd fmla="val 30652" name="adj3"/>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C78A0"/>
                  </a:solidFill>
                </a:endParaRPr>
              </a:p>
            </p:txBody>
          </p:sp>
          <p:sp>
            <p:nvSpPr>
              <p:cNvPr id="284" name="Google Shape;284;g22ed94fcc9c_1_374"/>
              <p:cNvSpPr/>
              <p:nvPr/>
            </p:nvSpPr>
            <p:spPr>
              <a:xfrm rot="10800000">
                <a:off x="3729600" y="3859600"/>
                <a:ext cx="734700" cy="1417500"/>
              </a:xfrm>
              <a:prstGeom prst="curvedRightArrow">
                <a:avLst>
                  <a:gd fmla="val 25771" name="adj1"/>
                  <a:gd fmla="val 49557" name="adj2"/>
                  <a:gd fmla="val 30652" name="adj3"/>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C78A0"/>
                  </a:solidFill>
                </a:endParaRPr>
              </a:p>
            </p:txBody>
          </p:sp>
          <p:sp>
            <p:nvSpPr>
              <p:cNvPr id="285" name="Google Shape;285;g22ed94fcc9c_1_374"/>
              <p:cNvSpPr txBox="1"/>
              <p:nvPr/>
            </p:nvSpPr>
            <p:spPr>
              <a:xfrm>
                <a:off x="2899016" y="4302870"/>
                <a:ext cx="1244400" cy="53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solidFill>
                      <a:schemeClr val="dk2"/>
                    </a:solidFill>
                    <a:highlight>
                      <a:srgbClr val="EA9999"/>
                    </a:highlight>
                    <a:latin typeface="Source Code Pro"/>
                    <a:ea typeface="Source Code Pro"/>
                    <a:cs typeface="Source Code Pro"/>
                    <a:sym typeface="Source Code Pro"/>
                  </a:rPr>
                  <a:t>Servo2</a:t>
                </a:r>
                <a:endParaRPr sz="1100">
                  <a:solidFill>
                    <a:schemeClr val="dk2"/>
                  </a:solidFill>
                  <a:highlight>
                    <a:srgbClr val="EA9999"/>
                  </a:highlight>
                  <a:latin typeface="Source Code Pro"/>
                  <a:ea typeface="Source Code Pro"/>
                  <a:cs typeface="Source Code Pro"/>
                  <a:sym typeface="Source Code Pro"/>
                </a:endParaRPr>
              </a:p>
            </p:txBody>
          </p:sp>
        </p:grpSp>
        <p:grpSp>
          <p:nvGrpSpPr>
            <p:cNvPr id="286" name="Google Shape;286;g22ed94fcc9c_1_374"/>
            <p:cNvGrpSpPr/>
            <p:nvPr/>
          </p:nvGrpSpPr>
          <p:grpSpPr>
            <a:xfrm>
              <a:off x="5152438" y="3929500"/>
              <a:ext cx="1169100" cy="801600"/>
              <a:chOff x="6590800" y="4119250"/>
              <a:chExt cx="1169100" cy="801600"/>
            </a:xfrm>
          </p:grpSpPr>
          <p:sp>
            <p:nvSpPr>
              <p:cNvPr id="287" name="Google Shape;287;g22ed94fcc9c_1_374"/>
              <p:cNvSpPr/>
              <p:nvPr/>
            </p:nvSpPr>
            <p:spPr>
              <a:xfrm flipH="1">
                <a:off x="6590800" y="4119250"/>
                <a:ext cx="668100" cy="801600"/>
              </a:xfrm>
              <a:prstGeom prst="bentArrow">
                <a:avLst>
                  <a:gd fmla="val 25000" name="adj1"/>
                  <a:gd fmla="val 25000" name="adj2"/>
                  <a:gd fmla="val 25000" name="adj3"/>
                  <a:gd fmla="val 43750" name="adj4"/>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22ed94fcc9c_1_374"/>
              <p:cNvSpPr/>
              <p:nvPr/>
            </p:nvSpPr>
            <p:spPr>
              <a:xfrm>
                <a:off x="7091800" y="4119250"/>
                <a:ext cx="668100" cy="801600"/>
              </a:xfrm>
              <a:prstGeom prst="bentArrow">
                <a:avLst>
                  <a:gd fmla="val 25000" name="adj1"/>
                  <a:gd fmla="val 25000" name="adj2"/>
                  <a:gd fmla="val 25000" name="adj3"/>
                  <a:gd fmla="val 43750" name="adj4"/>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9" name="Google Shape;289;g22ed94fcc9c_1_374"/>
            <p:cNvPicPr preferRelativeResize="0"/>
            <p:nvPr/>
          </p:nvPicPr>
          <p:blipFill rotWithShape="1">
            <a:blip r:embed="rId4">
              <a:alphaModFix/>
            </a:blip>
            <a:srcRect b="21137" l="33700" r="36591" t="14083"/>
            <a:stretch/>
          </p:blipFill>
          <p:spPr>
            <a:xfrm>
              <a:off x="5342025" y="4211250"/>
              <a:ext cx="789900" cy="1603100"/>
            </a:xfrm>
            <a:prstGeom prst="rect">
              <a:avLst/>
            </a:prstGeom>
            <a:noFill/>
            <a:ln>
              <a:noFill/>
            </a:ln>
          </p:spPr>
        </p:pic>
      </p:grpSp>
      <p:grpSp>
        <p:nvGrpSpPr>
          <p:cNvPr id="290" name="Google Shape;290;g22ed94fcc9c_1_374"/>
          <p:cNvGrpSpPr/>
          <p:nvPr/>
        </p:nvGrpSpPr>
        <p:grpSpPr>
          <a:xfrm>
            <a:off x="1885808" y="909221"/>
            <a:ext cx="2507343" cy="1828891"/>
            <a:chOff x="1608400" y="578825"/>
            <a:chExt cx="3673763" cy="2743199"/>
          </a:xfrm>
        </p:grpSpPr>
        <p:pic>
          <p:nvPicPr>
            <p:cNvPr id="291" name="Google Shape;291;g22ed94fcc9c_1_374"/>
            <p:cNvPicPr preferRelativeResize="0"/>
            <p:nvPr/>
          </p:nvPicPr>
          <p:blipFill rotWithShape="1">
            <a:blip r:embed="rId5">
              <a:alphaModFix/>
            </a:blip>
            <a:srcRect b="24998" l="0" r="0" t="0"/>
            <a:stretch/>
          </p:blipFill>
          <p:spPr>
            <a:xfrm>
              <a:off x="1608400" y="578825"/>
              <a:ext cx="3657600" cy="2743199"/>
            </a:xfrm>
            <a:prstGeom prst="rect">
              <a:avLst/>
            </a:prstGeom>
            <a:noFill/>
            <a:ln>
              <a:noFill/>
            </a:ln>
          </p:spPr>
        </p:pic>
        <p:sp>
          <p:nvSpPr>
            <p:cNvPr id="292" name="Google Shape;292;g22ed94fcc9c_1_374"/>
            <p:cNvSpPr/>
            <p:nvPr/>
          </p:nvSpPr>
          <p:spPr>
            <a:xfrm flipH="1">
              <a:off x="4793513" y="2161774"/>
              <a:ext cx="412500" cy="565800"/>
            </a:xfrm>
            <a:prstGeom prst="curvedUpArrow">
              <a:avLst>
                <a:gd fmla="val 25000" name="adj1"/>
                <a:gd fmla="val 50000" name="adj2"/>
                <a:gd fmla="val 25000" name="adj3"/>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g22ed94fcc9c_1_374"/>
            <p:cNvSpPr/>
            <p:nvPr/>
          </p:nvSpPr>
          <p:spPr>
            <a:xfrm flipH="1" rot="10800000">
              <a:off x="4869663" y="1369451"/>
              <a:ext cx="412500" cy="565800"/>
            </a:xfrm>
            <a:prstGeom prst="curvedUpArrow">
              <a:avLst>
                <a:gd fmla="val 25000" name="adj1"/>
                <a:gd fmla="val 50000" name="adj2"/>
                <a:gd fmla="val 25000" name="adj3"/>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g22ed94fcc9c_1_374"/>
            <p:cNvSpPr txBox="1"/>
            <p:nvPr/>
          </p:nvSpPr>
          <p:spPr>
            <a:xfrm>
              <a:off x="3322043" y="1650268"/>
              <a:ext cx="1450800" cy="53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solidFill>
                    <a:schemeClr val="dk2"/>
                  </a:solidFill>
                  <a:highlight>
                    <a:srgbClr val="EA9999"/>
                  </a:highlight>
                  <a:latin typeface="Source Code Pro"/>
                  <a:ea typeface="Source Code Pro"/>
                  <a:cs typeface="Source Code Pro"/>
                  <a:sym typeface="Source Code Pro"/>
                </a:rPr>
                <a:t>Servo1</a:t>
              </a:r>
              <a:endParaRPr sz="1100">
                <a:solidFill>
                  <a:schemeClr val="dk2"/>
                </a:solidFill>
                <a:highlight>
                  <a:srgbClr val="EA9999"/>
                </a:highlight>
                <a:latin typeface="Source Code Pro"/>
                <a:ea typeface="Source Code Pro"/>
                <a:cs typeface="Source Code Pro"/>
                <a:sym typeface="Source Code Pro"/>
              </a:endParaRPr>
            </a:p>
          </p:txBody>
        </p:sp>
      </p:grpSp>
      <p:grpSp>
        <p:nvGrpSpPr>
          <p:cNvPr id="295" name="Google Shape;295;g22ed94fcc9c_1_374"/>
          <p:cNvGrpSpPr/>
          <p:nvPr/>
        </p:nvGrpSpPr>
        <p:grpSpPr>
          <a:xfrm>
            <a:off x="5160521" y="1022190"/>
            <a:ext cx="1235633" cy="1602941"/>
            <a:chOff x="5103296" y="1022190"/>
            <a:chExt cx="1235633" cy="1602941"/>
          </a:xfrm>
        </p:grpSpPr>
        <p:sp>
          <p:nvSpPr>
            <p:cNvPr id="296" name="Google Shape;296;g22ed94fcc9c_1_374"/>
            <p:cNvSpPr/>
            <p:nvPr/>
          </p:nvSpPr>
          <p:spPr>
            <a:xfrm>
              <a:off x="5957029" y="1319285"/>
              <a:ext cx="381900" cy="1027800"/>
            </a:xfrm>
            <a:prstGeom prst="upDownArrow">
              <a:avLst>
                <a:gd fmla="val 50000" name="adj1"/>
                <a:gd fmla="val 50000" name="adj2"/>
              </a:avLst>
            </a:prstGeom>
            <a:solidFill>
              <a:srgbClr val="EA9999"/>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7" name="Google Shape;297;g22ed94fcc9c_1_374"/>
            <p:cNvPicPr preferRelativeResize="0"/>
            <p:nvPr/>
          </p:nvPicPr>
          <p:blipFill rotWithShape="1">
            <a:blip r:embed="rId4">
              <a:alphaModFix/>
            </a:blip>
            <a:srcRect b="21137" l="33700" r="36591" t="14083"/>
            <a:stretch/>
          </p:blipFill>
          <p:spPr>
            <a:xfrm>
              <a:off x="5103296" y="1022190"/>
              <a:ext cx="790499" cy="1602941"/>
            </a:xfrm>
            <a:prstGeom prst="rect">
              <a:avLst/>
            </a:prstGeom>
            <a:noFill/>
            <a:ln>
              <a:noFill/>
            </a:ln>
          </p:spPr>
        </p:pic>
      </p:grpSp>
      <p:sp>
        <p:nvSpPr>
          <p:cNvPr id="298" name="Google Shape;298;g22ed94fcc9c_1_37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pic>
        <p:nvPicPr>
          <p:cNvPr id="299" name="Google Shape;299;g22ed94fcc9c_1_374"/>
          <p:cNvPicPr preferRelativeResize="0"/>
          <p:nvPr/>
        </p:nvPicPr>
        <p:blipFill>
          <a:blip r:embed="rId6">
            <a:alphaModFix/>
          </a:blip>
          <a:stretch>
            <a:fillRect/>
          </a:stretch>
        </p:blipFill>
        <p:spPr>
          <a:xfrm>
            <a:off x="7639000" y="680663"/>
            <a:ext cx="3051810" cy="2286000"/>
          </a:xfrm>
          <a:prstGeom prst="rect">
            <a:avLst/>
          </a:prstGeom>
          <a:noFill/>
          <a:ln>
            <a:noFill/>
          </a:ln>
        </p:spPr>
      </p:pic>
      <p:pic>
        <p:nvPicPr>
          <p:cNvPr id="300" name="Google Shape;300;g22ed94fcc9c_1_374"/>
          <p:cNvPicPr preferRelativeResize="0"/>
          <p:nvPr/>
        </p:nvPicPr>
        <p:blipFill>
          <a:blip r:embed="rId7">
            <a:alphaModFix/>
          </a:blip>
          <a:stretch>
            <a:fillRect/>
          </a:stretch>
        </p:blipFill>
        <p:spPr>
          <a:xfrm>
            <a:off x="7639000" y="3728929"/>
            <a:ext cx="3051810" cy="2286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22ed94fcc9c_1_360"/>
          <p:cNvSpPr txBox="1"/>
          <p:nvPr>
            <p:ph idx="1" type="body"/>
          </p:nvPr>
        </p:nvSpPr>
        <p:spPr>
          <a:xfrm>
            <a:off x="1304625" y="1630800"/>
            <a:ext cx="5419800" cy="10149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None/>
            </a:pPr>
            <a:r>
              <a:rPr lang="en-US">
                <a:solidFill>
                  <a:schemeClr val="dk1"/>
                </a:solidFill>
                <a:latin typeface="Source Code Pro ExtraBold"/>
                <a:ea typeface="Source Code Pro ExtraBold"/>
                <a:cs typeface="Source Code Pro ExtraBold"/>
                <a:sym typeface="Source Code Pro ExtraBold"/>
              </a:rPr>
              <a:t>Experiment 1</a:t>
            </a:r>
            <a:endParaRPr>
              <a:solidFill>
                <a:schemeClr val="dk1"/>
              </a:solidFill>
            </a:endParaRPr>
          </a:p>
          <a:p>
            <a:pPr indent="0" lvl="0" marL="0" rtl="0" algn="l">
              <a:lnSpc>
                <a:spcPct val="115000"/>
              </a:lnSpc>
              <a:spcBef>
                <a:spcPts val="1000"/>
              </a:spcBef>
              <a:spcAft>
                <a:spcPts val="0"/>
              </a:spcAft>
              <a:buNone/>
            </a:pPr>
            <a:r>
              <a:rPr lang="en-US">
                <a:solidFill>
                  <a:srgbClr val="434343"/>
                </a:solidFill>
              </a:rPr>
              <a:t>Haptic Performance (N=10)</a:t>
            </a:r>
            <a:endParaRPr sz="2000">
              <a:solidFill>
                <a:srgbClr val="434343"/>
              </a:solidFill>
            </a:endParaRPr>
          </a:p>
        </p:txBody>
      </p:sp>
      <p:pic>
        <p:nvPicPr>
          <p:cNvPr descr="微信图片_20230627191350" id="306" name="Google Shape;306;g22ed94fcc9c_1_360"/>
          <p:cNvPicPr preferRelativeResize="0"/>
          <p:nvPr/>
        </p:nvPicPr>
        <p:blipFill rotWithShape="1">
          <a:blip r:embed="rId3">
            <a:alphaModFix/>
          </a:blip>
          <a:srcRect b="22717" l="0" r="0" t="11183"/>
          <a:stretch/>
        </p:blipFill>
        <p:spPr>
          <a:xfrm>
            <a:off x="8313391" y="3384500"/>
            <a:ext cx="2560326" cy="1692250"/>
          </a:xfrm>
          <a:prstGeom prst="rect">
            <a:avLst/>
          </a:prstGeom>
          <a:noFill/>
          <a:ln>
            <a:noFill/>
          </a:ln>
        </p:spPr>
      </p:pic>
      <p:sp>
        <p:nvSpPr>
          <p:cNvPr id="307" name="Google Shape;307;g22ed94fcc9c_1_360"/>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g22ed94fcc9c_1_360"/>
          <p:cNvSpPr txBox="1"/>
          <p:nvPr>
            <p:ph type="title"/>
          </p:nvPr>
        </p:nvSpPr>
        <p:spPr>
          <a:xfrm>
            <a:off x="-41525" y="0"/>
            <a:ext cx="1062300" cy="5079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500">
                <a:solidFill>
                  <a:schemeClr val="lt1"/>
                </a:solidFill>
                <a:latin typeface="Oswald Light"/>
                <a:ea typeface="Oswald Light"/>
                <a:cs typeface="Oswald Light"/>
                <a:sym typeface="Oswald Light"/>
              </a:rPr>
              <a:t>Proof of Concept</a:t>
            </a:r>
            <a:endParaRPr sz="1500">
              <a:solidFill>
                <a:schemeClr val="lt1"/>
              </a:solidFill>
              <a:latin typeface="Oswald Light"/>
              <a:ea typeface="Oswald Light"/>
              <a:cs typeface="Oswald Light"/>
              <a:sym typeface="Oswald Light"/>
            </a:endParaRPr>
          </a:p>
        </p:txBody>
      </p:sp>
      <p:sp>
        <p:nvSpPr>
          <p:cNvPr id="309" name="Google Shape;309;g22ed94fcc9c_1_360"/>
          <p:cNvSpPr txBox="1"/>
          <p:nvPr/>
        </p:nvSpPr>
        <p:spPr>
          <a:xfrm>
            <a:off x="122550" y="593700"/>
            <a:ext cx="435000" cy="56706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US" sz="3600">
                <a:solidFill>
                  <a:schemeClr val="lt1"/>
                </a:solidFill>
                <a:latin typeface="Oswald"/>
                <a:ea typeface="Oswald"/>
                <a:cs typeface="Oswald"/>
                <a:sym typeface="Oswald"/>
              </a:rPr>
              <a:t>EXPERIMENTS </a:t>
            </a:r>
            <a:endParaRPr sz="3600">
              <a:solidFill>
                <a:schemeClr val="lt1"/>
              </a:solidFill>
              <a:latin typeface="Oswald"/>
              <a:ea typeface="Oswald"/>
              <a:cs typeface="Oswald"/>
              <a:sym typeface="Oswald"/>
            </a:endParaRPr>
          </a:p>
        </p:txBody>
      </p:sp>
      <p:sp>
        <p:nvSpPr>
          <p:cNvPr id="310" name="Google Shape;310;g22ed94fcc9c_1_360"/>
          <p:cNvSpPr txBox="1"/>
          <p:nvPr>
            <p:ph idx="12" type="sldNum"/>
          </p:nvPr>
        </p:nvSpPr>
        <p:spPr>
          <a:xfrm>
            <a:off x="9307875"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11" name="Google Shape;311;g22ed94fcc9c_1_360"/>
          <p:cNvPicPr preferRelativeResize="0"/>
          <p:nvPr/>
        </p:nvPicPr>
        <p:blipFill rotWithShape="1">
          <a:blip r:embed="rId4">
            <a:alphaModFix/>
          </a:blip>
          <a:srcRect b="30429" l="0" r="0" t="0"/>
          <a:stretch/>
        </p:blipFill>
        <p:spPr>
          <a:xfrm>
            <a:off x="8313404" y="5076750"/>
            <a:ext cx="2560323" cy="1781248"/>
          </a:xfrm>
          <a:prstGeom prst="rect">
            <a:avLst/>
          </a:prstGeom>
          <a:noFill/>
          <a:ln>
            <a:noFill/>
          </a:ln>
        </p:spPr>
      </p:pic>
      <p:pic>
        <p:nvPicPr>
          <p:cNvPr id="312" name="Google Shape;312;g22ed94fcc9c_1_360"/>
          <p:cNvPicPr preferRelativeResize="0"/>
          <p:nvPr/>
        </p:nvPicPr>
        <p:blipFill rotWithShape="1">
          <a:blip r:embed="rId5">
            <a:alphaModFix/>
          </a:blip>
          <a:srcRect b="0" l="14893" r="0" t="0"/>
          <a:stretch/>
        </p:blipFill>
        <p:spPr>
          <a:xfrm>
            <a:off x="8313392" y="1692250"/>
            <a:ext cx="2560301" cy="1692249"/>
          </a:xfrm>
          <a:prstGeom prst="rect">
            <a:avLst/>
          </a:prstGeom>
          <a:noFill/>
          <a:ln>
            <a:noFill/>
          </a:ln>
        </p:spPr>
      </p:pic>
      <p:pic>
        <p:nvPicPr>
          <p:cNvPr id="313" name="Google Shape;313;g22ed94fcc9c_1_360"/>
          <p:cNvPicPr preferRelativeResize="0"/>
          <p:nvPr/>
        </p:nvPicPr>
        <p:blipFill rotWithShape="1">
          <a:blip r:embed="rId6">
            <a:alphaModFix/>
          </a:blip>
          <a:srcRect b="0" l="14893" r="0" t="0"/>
          <a:stretch/>
        </p:blipFill>
        <p:spPr>
          <a:xfrm>
            <a:off x="8313379" y="0"/>
            <a:ext cx="2560325" cy="1692249"/>
          </a:xfrm>
          <a:prstGeom prst="rect">
            <a:avLst/>
          </a:prstGeom>
          <a:noFill/>
          <a:ln>
            <a:noFill/>
          </a:ln>
        </p:spPr>
      </p:pic>
      <p:pic>
        <p:nvPicPr>
          <p:cNvPr id="314" name="Google Shape;314;g22ed94fcc9c_1_360"/>
          <p:cNvPicPr preferRelativeResize="0"/>
          <p:nvPr/>
        </p:nvPicPr>
        <p:blipFill>
          <a:blip r:embed="rId7">
            <a:alphaModFix/>
          </a:blip>
          <a:stretch>
            <a:fillRect/>
          </a:stretch>
        </p:blipFill>
        <p:spPr>
          <a:xfrm>
            <a:off x="1357400" y="3384500"/>
            <a:ext cx="5314250" cy="2484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25823eba0ba_1_80"/>
          <p:cNvSpPr txBox="1"/>
          <p:nvPr/>
        </p:nvSpPr>
        <p:spPr>
          <a:xfrm>
            <a:off x="2418779" y="1040575"/>
            <a:ext cx="3527700" cy="3078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1600"/>
              </a:spcAft>
              <a:buNone/>
            </a:pPr>
            <a:r>
              <a:rPr lang="en-US" sz="800">
                <a:solidFill>
                  <a:srgbClr val="434343"/>
                </a:solidFill>
                <a:latin typeface="Source Code Pro"/>
                <a:ea typeface="Source Code Pro"/>
                <a:cs typeface="Source Code Pro"/>
                <a:sym typeface="Source Code Pro"/>
              </a:rPr>
              <a:t>8 times in total</a:t>
            </a:r>
            <a:endParaRPr sz="800">
              <a:solidFill>
                <a:srgbClr val="434343"/>
              </a:solidFill>
              <a:latin typeface="Source Code Pro"/>
              <a:ea typeface="Source Code Pro"/>
              <a:cs typeface="Source Code Pro"/>
              <a:sym typeface="Source Code Pro"/>
            </a:endParaRPr>
          </a:p>
        </p:txBody>
      </p:sp>
      <p:pic>
        <p:nvPicPr>
          <p:cNvPr descr="001" id="321" name="Google Shape;321;g25823eba0ba_1_80"/>
          <p:cNvPicPr preferRelativeResize="0"/>
          <p:nvPr/>
        </p:nvPicPr>
        <p:blipFill rotWithShape="1">
          <a:blip r:embed="rId3">
            <a:alphaModFix/>
          </a:blip>
          <a:srcRect b="0" l="0" r="0" t="0"/>
          <a:stretch/>
        </p:blipFill>
        <p:spPr>
          <a:xfrm>
            <a:off x="3126525" y="1616875"/>
            <a:ext cx="2252550" cy="1985825"/>
          </a:xfrm>
          <a:prstGeom prst="rect">
            <a:avLst/>
          </a:prstGeom>
          <a:noFill/>
          <a:ln>
            <a:noFill/>
          </a:ln>
        </p:spPr>
      </p:pic>
      <p:sp>
        <p:nvSpPr>
          <p:cNvPr id="322" name="Google Shape;322;g25823eba0ba_1_80"/>
          <p:cNvSpPr txBox="1"/>
          <p:nvPr>
            <p:ph idx="1" type="body"/>
          </p:nvPr>
        </p:nvSpPr>
        <p:spPr>
          <a:xfrm>
            <a:off x="7894400" y="4921550"/>
            <a:ext cx="3870600" cy="893400"/>
          </a:xfrm>
          <a:prstGeom prst="rect">
            <a:avLst/>
          </a:prstGeom>
        </p:spPr>
        <p:txBody>
          <a:bodyPr anchorCtr="0" anchor="t" bIns="121900" lIns="121900" spcFirstLastPara="1" rIns="121900" wrap="square" tIns="121900">
            <a:noAutofit/>
          </a:bodyPr>
          <a:lstStyle/>
          <a:p>
            <a:pPr indent="0" lvl="0" marL="0" rtl="0" algn="l">
              <a:lnSpc>
                <a:spcPct val="140000"/>
              </a:lnSpc>
              <a:spcBef>
                <a:spcPts val="0"/>
              </a:spcBef>
              <a:spcAft>
                <a:spcPts val="1600"/>
              </a:spcAft>
              <a:buSzPts val="852"/>
              <a:buNone/>
            </a:pPr>
            <a:r>
              <a:rPr lang="en-US" sz="1400">
                <a:solidFill>
                  <a:srgbClr val="434343"/>
                </a:solidFill>
              </a:rPr>
              <a:t>Describe the haptic feedback of force feedback.</a:t>
            </a:r>
            <a:endParaRPr sz="1400">
              <a:solidFill>
                <a:srgbClr val="434343"/>
              </a:solidFill>
            </a:endParaRPr>
          </a:p>
        </p:txBody>
      </p:sp>
      <p:sp>
        <p:nvSpPr>
          <p:cNvPr id="323" name="Google Shape;323;g25823eba0ba_1_80"/>
          <p:cNvSpPr txBox="1"/>
          <p:nvPr>
            <p:ph idx="1" type="body"/>
          </p:nvPr>
        </p:nvSpPr>
        <p:spPr>
          <a:xfrm>
            <a:off x="1394200" y="5401217"/>
            <a:ext cx="5817900" cy="523200"/>
          </a:xfrm>
          <a:prstGeom prst="rect">
            <a:avLst/>
          </a:prstGeom>
          <a:noFill/>
          <a:ln>
            <a:noFill/>
          </a:ln>
        </p:spPr>
        <p:txBody>
          <a:bodyPr anchorCtr="0" anchor="t" bIns="45700" lIns="91425" spcFirstLastPara="1" rIns="91425" wrap="square" tIns="45700">
            <a:spAutoFit/>
          </a:bodyPr>
          <a:lstStyle/>
          <a:p>
            <a:pPr indent="0" lvl="0" marL="0" rtl="0" algn="l">
              <a:lnSpc>
                <a:spcPct val="100000"/>
              </a:lnSpc>
              <a:spcBef>
                <a:spcPts val="0"/>
              </a:spcBef>
              <a:spcAft>
                <a:spcPts val="0"/>
              </a:spcAft>
              <a:buNone/>
            </a:pPr>
            <a:r>
              <a:rPr lang="en-US" sz="1400">
                <a:solidFill>
                  <a:srgbClr val="434343"/>
                </a:solidFill>
              </a:rPr>
              <a:t>After sensing t</a:t>
            </a:r>
            <a:r>
              <a:rPr lang="en-US" sz="1400">
                <a:solidFill>
                  <a:srgbClr val="434343"/>
                </a:solidFill>
              </a:rPr>
              <a:t>he </a:t>
            </a:r>
            <a:r>
              <a:rPr b="1" lang="en-US" sz="1100">
                <a:solidFill>
                  <a:schemeClr val="dk1"/>
                </a:solidFill>
              </a:rPr>
              <a:t>①②③</a:t>
            </a:r>
            <a:r>
              <a:rPr lang="en-US" sz="1400">
                <a:solidFill>
                  <a:srgbClr val="434343"/>
                </a:solidFill>
              </a:rPr>
              <a:t> motio</a:t>
            </a:r>
            <a:r>
              <a:rPr lang="en-US" sz="1400">
                <a:solidFill>
                  <a:srgbClr val="434343"/>
                </a:solidFill>
              </a:rPr>
              <a:t>n information, the user depict it in the </a:t>
            </a:r>
            <a:r>
              <a:rPr lang="en-US" sz="1400" u="sng">
                <a:solidFill>
                  <a:srgbClr val="434343"/>
                </a:solidFill>
                <a:highlight>
                  <a:srgbClr val="EC78A0"/>
                </a:highlight>
              </a:rPr>
              <a:t>diagram</a:t>
            </a:r>
            <a:r>
              <a:rPr lang="en-US" sz="1400">
                <a:solidFill>
                  <a:srgbClr val="434343"/>
                </a:solidFill>
              </a:rPr>
              <a:t>.</a:t>
            </a:r>
            <a:endParaRPr sz="1400">
              <a:solidFill>
                <a:srgbClr val="434343"/>
              </a:solidFill>
            </a:endParaRPr>
          </a:p>
        </p:txBody>
      </p:sp>
      <p:pic>
        <p:nvPicPr>
          <p:cNvPr id="324" name="Google Shape;324;g25823eba0ba_1_80"/>
          <p:cNvPicPr preferRelativeResize="0"/>
          <p:nvPr/>
        </p:nvPicPr>
        <p:blipFill>
          <a:blip r:embed="rId4">
            <a:alphaModFix/>
          </a:blip>
          <a:stretch>
            <a:fillRect/>
          </a:stretch>
        </p:blipFill>
        <p:spPr>
          <a:xfrm>
            <a:off x="1666676" y="3871199"/>
            <a:ext cx="1050362" cy="1050344"/>
          </a:xfrm>
          <a:prstGeom prst="rect">
            <a:avLst/>
          </a:prstGeom>
          <a:noFill/>
          <a:ln>
            <a:noFill/>
          </a:ln>
        </p:spPr>
      </p:pic>
      <p:pic>
        <p:nvPicPr>
          <p:cNvPr id="325" name="Google Shape;325;g25823eba0ba_1_80"/>
          <p:cNvPicPr preferRelativeResize="0"/>
          <p:nvPr/>
        </p:nvPicPr>
        <p:blipFill>
          <a:blip r:embed="rId5">
            <a:alphaModFix/>
          </a:blip>
          <a:stretch>
            <a:fillRect/>
          </a:stretch>
        </p:blipFill>
        <p:spPr>
          <a:xfrm>
            <a:off x="3703635" y="3871199"/>
            <a:ext cx="1050362" cy="1050344"/>
          </a:xfrm>
          <a:prstGeom prst="rect">
            <a:avLst/>
          </a:prstGeom>
          <a:noFill/>
          <a:ln>
            <a:noFill/>
          </a:ln>
          <a:effectLst>
            <a:outerShdw rotWithShape="0" algn="bl">
              <a:srgbClr val="000000"/>
            </a:outerShdw>
            <a:reflection blurRad="0" dir="0" dist="0" endA="0" fadeDir="0" kx="0" rotWithShape="0" algn="bl" stPos="0" ky="0"/>
          </a:effectLst>
        </p:spPr>
      </p:pic>
      <p:pic>
        <p:nvPicPr>
          <p:cNvPr id="326" name="Google Shape;326;g25823eba0ba_1_80"/>
          <p:cNvPicPr preferRelativeResize="0"/>
          <p:nvPr/>
        </p:nvPicPr>
        <p:blipFill>
          <a:blip r:embed="rId4">
            <a:alphaModFix/>
          </a:blip>
          <a:stretch>
            <a:fillRect/>
          </a:stretch>
        </p:blipFill>
        <p:spPr>
          <a:xfrm>
            <a:off x="6010136" y="3945245"/>
            <a:ext cx="551440" cy="551430"/>
          </a:xfrm>
          <a:prstGeom prst="rect">
            <a:avLst/>
          </a:prstGeom>
          <a:noFill/>
          <a:ln>
            <a:noFill/>
          </a:ln>
        </p:spPr>
      </p:pic>
      <p:pic>
        <p:nvPicPr>
          <p:cNvPr id="327" name="Google Shape;327;g25823eba0ba_1_80"/>
          <p:cNvPicPr preferRelativeResize="0"/>
          <p:nvPr/>
        </p:nvPicPr>
        <p:blipFill>
          <a:blip r:embed="rId5">
            <a:alphaModFix/>
          </a:blip>
          <a:stretch>
            <a:fillRect/>
          </a:stretch>
        </p:blipFill>
        <p:spPr>
          <a:xfrm>
            <a:off x="6010129" y="4402994"/>
            <a:ext cx="551440" cy="551430"/>
          </a:xfrm>
          <a:prstGeom prst="rect">
            <a:avLst/>
          </a:prstGeom>
          <a:noFill/>
          <a:ln>
            <a:noFill/>
          </a:ln>
          <a:effectLst>
            <a:outerShdw rotWithShape="0" algn="bl">
              <a:srgbClr val="000000"/>
            </a:outerShdw>
            <a:reflection blurRad="0" dir="0" dist="0" endA="0" fadeDir="0" kx="0" rotWithShape="0" algn="bl" stPos="0" ky="0"/>
          </a:effectLst>
        </p:spPr>
      </p:pic>
      <p:sp>
        <p:nvSpPr>
          <p:cNvPr id="328" name="Google Shape;328;g25823eba0ba_1_80"/>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g25823eba0ba_1_80"/>
          <p:cNvSpPr txBox="1"/>
          <p:nvPr>
            <p:ph type="title"/>
          </p:nvPr>
        </p:nvSpPr>
        <p:spPr>
          <a:xfrm>
            <a:off x="-41525" y="0"/>
            <a:ext cx="1062300" cy="5079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500">
                <a:solidFill>
                  <a:schemeClr val="lt1"/>
                </a:solidFill>
                <a:latin typeface="Oswald Light"/>
                <a:ea typeface="Oswald Light"/>
                <a:cs typeface="Oswald Light"/>
                <a:sym typeface="Oswald Light"/>
              </a:rPr>
              <a:t>Proof of Concept</a:t>
            </a:r>
            <a:endParaRPr sz="1500">
              <a:solidFill>
                <a:schemeClr val="lt1"/>
              </a:solidFill>
              <a:latin typeface="Oswald Light"/>
              <a:ea typeface="Oswald Light"/>
              <a:cs typeface="Oswald Light"/>
              <a:sym typeface="Oswald Light"/>
            </a:endParaRPr>
          </a:p>
        </p:txBody>
      </p:sp>
      <p:sp>
        <p:nvSpPr>
          <p:cNvPr id="330" name="Google Shape;330;g25823eba0ba_1_80"/>
          <p:cNvSpPr txBox="1"/>
          <p:nvPr/>
        </p:nvSpPr>
        <p:spPr>
          <a:xfrm>
            <a:off x="120600" y="843150"/>
            <a:ext cx="438900" cy="5171700"/>
          </a:xfrm>
          <a:prstGeom prst="rect">
            <a:avLst/>
          </a:prstGeom>
          <a:noFill/>
          <a:ln>
            <a:noFill/>
          </a:ln>
        </p:spPr>
        <p:txBody>
          <a:bodyPr anchorCtr="0" anchor="ctr" bIns="91425" lIns="91425" spcFirstLastPara="1" rIns="91425" wrap="square" tIns="91425">
            <a:spAutoFit/>
          </a:bodyPr>
          <a:lstStyle/>
          <a:p>
            <a:pPr indent="0" lvl="0" marL="0" rtl="0" algn="ctr">
              <a:lnSpc>
                <a:spcPct val="90000"/>
              </a:lnSpc>
              <a:spcBef>
                <a:spcPts val="0"/>
              </a:spcBef>
              <a:spcAft>
                <a:spcPts val="0"/>
              </a:spcAft>
              <a:buNone/>
            </a:pPr>
            <a:r>
              <a:rPr lang="en-US" sz="3000">
                <a:solidFill>
                  <a:schemeClr val="lt1"/>
                </a:solidFill>
                <a:latin typeface="Oswald"/>
                <a:ea typeface="Oswald"/>
                <a:cs typeface="Oswald"/>
                <a:sym typeface="Oswald"/>
              </a:rPr>
              <a:t>EXPERIMENT</a:t>
            </a:r>
            <a:endParaRPr sz="3000">
              <a:solidFill>
                <a:schemeClr val="lt1"/>
              </a:solidFill>
              <a:latin typeface="Oswald"/>
              <a:ea typeface="Oswald"/>
              <a:cs typeface="Oswald"/>
              <a:sym typeface="Oswald"/>
            </a:endParaRPr>
          </a:p>
          <a:p>
            <a:pPr indent="0" lvl="0" marL="0" rtl="0" algn="ctr">
              <a:lnSpc>
                <a:spcPct val="90000"/>
              </a:lnSpc>
              <a:spcBef>
                <a:spcPts val="0"/>
              </a:spcBef>
              <a:spcAft>
                <a:spcPts val="0"/>
              </a:spcAft>
              <a:buNone/>
            </a:pPr>
            <a:r>
              <a:t/>
            </a:r>
            <a:endParaRPr sz="3000">
              <a:solidFill>
                <a:schemeClr val="lt1"/>
              </a:solidFill>
              <a:latin typeface="Oswald"/>
              <a:ea typeface="Oswald"/>
              <a:cs typeface="Oswald"/>
              <a:sym typeface="Oswald"/>
            </a:endParaRPr>
          </a:p>
          <a:p>
            <a:pPr indent="0" lvl="0" marL="0" rtl="0" algn="ctr">
              <a:lnSpc>
                <a:spcPct val="90000"/>
              </a:lnSpc>
              <a:spcBef>
                <a:spcPts val="0"/>
              </a:spcBef>
              <a:spcAft>
                <a:spcPts val="0"/>
              </a:spcAft>
              <a:buNone/>
            </a:pPr>
            <a:r>
              <a:rPr lang="en-US" sz="3000">
                <a:solidFill>
                  <a:schemeClr val="lt1"/>
                </a:solidFill>
                <a:latin typeface="Oswald"/>
                <a:ea typeface="Oswald"/>
                <a:cs typeface="Oswald"/>
                <a:sym typeface="Oswald"/>
              </a:rPr>
              <a:t>1 </a:t>
            </a:r>
            <a:endParaRPr sz="3000">
              <a:solidFill>
                <a:schemeClr val="lt1"/>
              </a:solidFill>
              <a:latin typeface="Oswald"/>
              <a:ea typeface="Oswald"/>
              <a:cs typeface="Oswald"/>
              <a:sym typeface="Oswald"/>
            </a:endParaRPr>
          </a:p>
        </p:txBody>
      </p:sp>
      <p:sp>
        <p:nvSpPr>
          <p:cNvPr id="331" name="Google Shape;331;g25823eba0ba_1_8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
        <p:nvSpPr>
          <p:cNvPr id="332" name="Google Shape;332;g25823eba0ba_1_80"/>
          <p:cNvSpPr txBox="1"/>
          <p:nvPr/>
        </p:nvSpPr>
        <p:spPr>
          <a:xfrm>
            <a:off x="2149646" y="891350"/>
            <a:ext cx="3996000" cy="3078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1600"/>
              </a:spcAft>
              <a:buNone/>
            </a:pPr>
            <a:r>
              <a:rPr lang="en-US" sz="800">
                <a:solidFill>
                  <a:srgbClr val="434343"/>
                </a:solidFill>
                <a:latin typeface="Source Code Pro SemiBold"/>
                <a:ea typeface="Source Code Pro SemiBold"/>
                <a:cs typeface="Source Code Pro SemiBold"/>
                <a:sym typeface="Source Code Pro SemiBold"/>
              </a:rPr>
              <a:t>(forward, backward, left turn, right turn) x (fast, slow)</a:t>
            </a:r>
            <a:endParaRPr sz="800">
              <a:solidFill>
                <a:srgbClr val="434343"/>
              </a:solidFill>
              <a:latin typeface="Source Code Pro SemiBold"/>
              <a:ea typeface="Source Code Pro SemiBold"/>
              <a:cs typeface="Source Code Pro SemiBold"/>
              <a:sym typeface="Source Code Pro SemiBold"/>
            </a:endParaRPr>
          </a:p>
        </p:txBody>
      </p:sp>
      <p:sp>
        <p:nvSpPr>
          <p:cNvPr id="333" name="Google Shape;333;g25823eba0ba_1_80"/>
          <p:cNvSpPr txBox="1"/>
          <p:nvPr>
            <p:ph idx="1" type="body"/>
          </p:nvPr>
        </p:nvSpPr>
        <p:spPr>
          <a:xfrm>
            <a:off x="1394200" y="507900"/>
            <a:ext cx="5419800" cy="507900"/>
          </a:xfrm>
          <a:prstGeom prst="rect">
            <a:avLst/>
          </a:prstGeom>
          <a:noFill/>
          <a:ln>
            <a:noFill/>
          </a:ln>
        </p:spPr>
        <p:txBody>
          <a:bodyPr anchorCtr="0" anchor="t" bIns="45700" lIns="91425" spcFirstLastPara="1" rIns="91425" wrap="square" tIns="45700">
            <a:spAutoFit/>
          </a:bodyPr>
          <a:lstStyle/>
          <a:p>
            <a:pPr indent="0" lvl="0" marL="0" rtl="0" algn="ctr">
              <a:lnSpc>
                <a:spcPct val="115000"/>
              </a:lnSpc>
              <a:spcBef>
                <a:spcPts val="0"/>
              </a:spcBef>
              <a:spcAft>
                <a:spcPts val="0"/>
              </a:spcAft>
              <a:buNone/>
            </a:pPr>
            <a:r>
              <a:rPr lang="en-US" sz="2700">
                <a:solidFill>
                  <a:schemeClr val="dk1"/>
                </a:solidFill>
                <a:latin typeface="Source Code Pro ExtraBold"/>
                <a:ea typeface="Source Code Pro ExtraBold"/>
                <a:cs typeface="Source Code Pro ExtraBold"/>
                <a:sym typeface="Source Code Pro ExtraBold"/>
              </a:rPr>
              <a:t>Orientation</a:t>
            </a:r>
            <a:endParaRPr sz="2300">
              <a:solidFill>
                <a:srgbClr val="434343"/>
              </a:solidFill>
            </a:endParaRPr>
          </a:p>
        </p:txBody>
      </p:sp>
      <p:sp>
        <p:nvSpPr>
          <p:cNvPr id="334" name="Google Shape;334;g25823eba0ba_1_80"/>
          <p:cNvSpPr txBox="1"/>
          <p:nvPr>
            <p:ph idx="1" type="body"/>
          </p:nvPr>
        </p:nvSpPr>
        <p:spPr>
          <a:xfrm>
            <a:off x="9390400" y="507900"/>
            <a:ext cx="2485500" cy="5079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None/>
            </a:pPr>
            <a:r>
              <a:rPr lang="en-US" sz="2700">
                <a:solidFill>
                  <a:schemeClr val="dk1"/>
                </a:solidFill>
                <a:latin typeface="Source Code Pro ExtraBold"/>
                <a:ea typeface="Source Code Pro ExtraBold"/>
                <a:cs typeface="Source Code Pro ExtraBold"/>
                <a:sym typeface="Source Code Pro ExtraBold"/>
              </a:rPr>
              <a:t>Hand</a:t>
            </a:r>
            <a:endParaRPr sz="2300">
              <a:solidFill>
                <a:srgbClr val="434343"/>
              </a:solidFill>
            </a:endParaRPr>
          </a:p>
        </p:txBody>
      </p:sp>
      <p:sp>
        <p:nvSpPr>
          <p:cNvPr id="335" name="Google Shape;335;g25823eba0ba_1_80"/>
          <p:cNvSpPr txBox="1"/>
          <p:nvPr>
            <p:ph idx="1" type="body"/>
          </p:nvPr>
        </p:nvSpPr>
        <p:spPr>
          <a:xfrm>
            <a:off x="1635825" y="4994650"/>
            <a:ext cx="1221000" cy="261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000"/>
              </a:spcBef>
              <a:spcAft>
                <a:spcPts val="1600"/>
              </a:spcAft>
              <a:buClr>
                <a:schemeClr val="dk1"/>
              </a:buClr>
              <a:buSzPts val="2000"/>
              <a:buNone/>
            </a:pPr>
            <a:r>
              <a:rPr b="1" lang="en-US" sz="1100" u="sng">
                <a:solidFill>
                  <a:srgbClr val="434343"/>
                </a:solidFill>
              </a:rPr>
              <a:t>Only-Visual</a:t>
            </a:r>
            <a:endParaRPr b="1" sz="1100" u="sng">
              <a:solidFill>
                <a:srgbClr val="434343"/>
              </a:solidFill>
            </a:endParaRPr>
          </a:p>
        </p:txBody>
      </p:sp>
      <p:sp>
        <p:nvSpPr>
          <p:cNvPr id="336" name="Google Shape;336;g25823eba0ba_1_80"/>
          <p:cNvSpPr txBox="1"/>
          <p:nvPr>
            <p:ph idx="1" type="body"/>
          </p:nvPr>
        </p:nvSpPr>
        <p:spPr>
          <a:xfrm>
            <a:off x="3683481" y="4994650"/>
            <a:ext cx="1221000" cy="261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000"/>
              </a:spcBef>
              <a:spcAft>
                <a:spcPts val="1600"/>
              </a:spcAft>
              <a:buClr>
                <a:schemeClr val="dk1"/>
              </a:buClr>
              <a:buSzPts val="2000"/>
              <a:buNone/>
            </a:pPr>
            <a:r>
              <a:rPr b="1" lang="en-US" sz="1100" u="sng">
                <a:solidFill>
                  <a:srgbClr val="434343"/>
                </a:solidFill>
              </a:rPr>
              <a:t>Only-Haptic</a:t>
            </a:r>
            <a:endParaRPr b="1" sz="1100" u="sng">
              <a:solidFill>
                <a:srgbClr val="434343"/>
              </a:solidFill>
            </a:endParaRPr>
          </a:p>
        </p:txBody>
      </p:sp>
      <p:sp>
        <p:nvSpPr>
          <p:cNvPr id="337" name="Google Shape;337;g25823eba0ba_1_80"/>
          <p:cNvSpPr txBox="1"/>
          <p:nvPr>
            <p:ph idx="1" type="body"/>
          </p:nvPr>
        </p:nvSpPr>
        <p:spPr>
          <a:xfrm>
            <a:off x="5781074" y="4994650"/>
            <a:ext cx="1355100" cy="261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000"/>
              </a:spcBef>
              <a:spcAft>
                <a:spcPts val="1600"/>
              </a:spcAft>
              <a:buClr>
                <a:schemeClr val="dk1"/>
              </a:buClr>
              <a:buSzPts val="2000"/>
              <a:buNone/>
            </a:pPr>
            <a:r>
              <a:rPr b="1" lang="en-US" sz="1100" u="sng">
                <a:solidFill>
                  <a:srgbClr val="434343"/>
                </a:solidFill>
              </a:rPr>
              <a:t>Visual-Haptic</a:t>
            </a:r>
            <a:endParaRPr b="1" sz="1100" u="sng">
              <a:solidFill>
                <a:srgbClr val="434343"/>
              </a:solidFill>
            </a:endParaRPr>
          </a:p>
        </p:txBody>
      </p:sp>
      <p:sp>
        <p:nvSpPr>
          <p:cNvPr id="338" name="Google Shape;338;g25823eba0ba_1_80"/>
          <p:cNvSpPr txBox="1"/>
          <p:nvPr/>
        </p:nvSpPr>
        <p:spPr>
          <a:xfrm>
            <a:off x="8195425" y="969325"/>
            <a:ext cx="3352200" cy="3078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1600"/>
              </a:spcAft>
              <a:buNone/>
            </a:pPr>
            <a:r>
              <a:rPr lang="en-US" sz="800">
                <a:solidFill>
                  <a:srgbClr val="434343"/>
                </a:solidFill>
                <a:latin typeface="Source Code Pro"/>
                <a:ea typeface="Source Code Pro"/>
                <a:cs typeface="Source Code Pro"/>
                <a:sym typeface="Source Code Pro"/>
              </a:rPr>
              <a:t>only 1 time</a:t>
            </a:r>
            <a:endParaRPr sz="800">
              <a:solidFill>
                <a:srgbClr val="434343"/>
              </a:solidFill>
              <a:latin typeface="Source Code Pro"/>
              <a:ea typeface="Source Code Pro"/>
              <a:cs typeface="Source Code Pro"/>
              <a:sym typeface="Source Code Pro"/>
            </a:endParaRPr>
          </a:p>
        </p:txBody>
      </p:sp>
      <p:sp>
        <p:nvSpPr>
          <p:cNvPr id="339" name="Google Shape;339;g25823eba0ba_1_80"/>
          <p:cNvSpPr txBox="1"/>
          <p:nvPr>
            <p:ph idx="1" type="body"/>
          </p:nvPr>
        </p:nvSpPr>
        <p:spPr>
          <a:xfrm>
            <a:off x="1447311" y="4987595"/>
            <a:ext cx="360600" cy="261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000"/>
              </a:spcBef>
              <a:spcAft>
                <a:spcPts val="1600"/>
              </a:spcAft>
              <a:buClr>
                <a:schemeClr val="dk1"/>
              </a:buClr>
              <a:buSzPts val="2000"/>
              <a:buNone/>
            </a:pPr>
            <a:r>
              <a:rPr b="1" lang="en-US" sz="1100">
                <a:solidFill>
                  <a:schemeClr val="dk1"/>
                </a:solidFill>
              </a:rPr>
              <a:t>①</a:t>
            </a:r>
            <a:endParaRPr b="1" sz="1100">
              <a:solidFill>
                <a:schemeClr val="dk1"/>
              </a:solidFill>
            </a:endParaRPr>
          </a:p>
        </p:txBody>
      </p:sp>
      <p:sp>
        <p:nvSpPr>
          <p:cNvPr id="340" name="Google Shape;340;g25823eba0ba_1_80"/>
          <p:cNvSpPr txBox="1"/>
          <p:nvPr/>
        </p:nvSpPr>
        <p:spPr>
          <a:xfrm>
            <a:off x="3495425" y="4941400"/>
            <a:ext cx="360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chemeClr val="dk1"/>
                </a:solidFill>
                <a:latin typeface="Source Code Pro"/>
                <a:ea typeface="Source Code Pro"/>
                <a:cs typeface="Source Code Pro"/>
                <a:sym typeface="Source Code Pro"/>
              </a:rPr>
              <a:t>②</a:t>
            </a:r>
            <a:endParaRPr/>
          </a:p>
        </p:txBody>
      </p:sp>
      <p:sp>
        <p:nvSpPr>
          <p:cNvPr id="341" name="Google Shape;341;g25823eba0ba_1_80"/>
          <p:cNvSpPr txBox="1"/>
          <p:nvPr/>
        </p:nvSpPr>
        <p:spPr>
          <a:xfrm>
            <a:off x="5592403" y="4948450"/>
            <a:ext cx="360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chemeClr val="dk1"/>
                </a:solidFill>
                <a:latin typeface="Source Code Pro"/>
                <a:ea typeface="Source Code Pro"/>
                <a:cs typeface="Source Code Pro"/>
                <a:sym typeface="Source Code Pro"/>
              </a:rPr>
              <a:t>③</a:t>
            </a:r>
            <a:endParaRPr/>
          </a:p>
        </p:txBody>
      </p:sp>
      <p:pic>
        <p:nvPicPr>
          <p:cNvPr id="342" name="Google Shape;342;g25823eba0ba_1_80"/>
          <p:cNvPicPr preferRelativeResize="0"/>
          <p:nvPr/>
        </p:nvPicPr>
        <p:blipFill>
          <a:blip r:embed="rId6">
            <a:alphaModFix/>
          </a:blip>
          <a:stretch>
            <a:fillRect/>
          </a:stretch>
        </p:blipFill>
        <p:spPr>
          <a:xfrm>
            <a:off x="9051640" y="1743728"/>
            <a:ext cx="1639775" cy="2711201"/>
          </a:xfrm>
          <a:prstGeom prst="rect">
            <a:avLst/>
          </a:prstGeom>
          <a:noFill/>
          <a:ln>
            <a:noFill/>
          </a:ln>
        </p:spPr>
      </p:pic>
      <p:sp>
        <p:nvSpPr>
          <p:cNvPr id="343" name="Google Shape;343;g25823eba0ba_1_80"/>
          <p:cNvSpPr txBox="1"/>
          <p:nvPr/>
        </p:nvSpPr>
        <p:spPr>
          <a:xfrm>
            <a:off x="897688" y="3543625"/>
            <a:ext cx="551400" cy="6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p:txBody>
      </p:sp>
      <p:sp>
        <p:nvSpPr>
          <p:cNvPr id="344" name="Google Shape;344;g25823eba0ba_1_80"/>
          <p:cNvSpPr/>
          <p:nvPr/>
        </p:nvSpPr>
        <p:spPr>
          <a:xfrm>
            <a:off x="766075" y="2720875"/>
            <a:ext cx="1260600" cy="756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22ed94fcc9c_1_48"/>
          <p:cNvSpPr txBox="1"/>
          <p:nvPr>
            <p:ph idx="1" type="body"/>
          </p:nvPr>
        </p:nvSpPr>
        <p:spPr>
          <a:xfrm>
            <a:off x="930375" y="649425"/>
            <a:ext cx="5486400" cy="480300"/>
          </a:xfrm>
          <a:prstGeom prst="rect">
            <a:avLst/>
          </a:prstGeom>
          <a:noFill/>
          <a:ln>
            <a:noFill/>
          </a:ln>
        </p:spPr>
        <p:txBody>
          <a:bodyPr anchorCtr="0" anchor="t" bIns="45700" lIns="91425" spcFirstLastPara="1" rIns="91425" wrap="square" tIns="45700">
            <a:spAutoFit/>
          </a:bodyPr>
          <a:lstStyle/>
          <a:p>
            <a:pPr indent="-246380" lvl="0" marL="228600" rtl="0" algn="l">
              <a:lnSpc>
                <a:spcPct val="90000"/>
              </a:lnSpc>
              <a:spcBef>
                <a:spcPts val="0"/>
              </a:spcBef>
              <a:spcAft>
                <a:spcPts val="1600"/>
              </a:spcAft>
              <a:buClr>
                <a:schemeClr val="dk1"/>
              </a:buClr>
              <a:buSzPts val="2800"/>
              <a:buChar char="●"/>
            </a:pPr>
            <a:r>
              <a:rPr b="1" lang="en-US"/>
              <a:t>Diagram Analysis </a:t>
            </a:r>
            <a:r>
              <a:rPr b="1" lang="en-US"/>
              <a:t>1_ forward</a:t>
            </a:r>
            <a:endParaRPr b="1"/>
          </a:p>
        </p:txBody>
      </p:sp>
      <p:pic>
        <p:nvPicPr>
          <p:cNvPr descr="FrontandRear" id="350" name="Google Shape;350;g22ed94fcc9c_1_48"/>
          <p:cNvPicPr preferRelativeResize="0"/>
          <p:nvPr/>
        </p:nvPicPr>
        <p:blipFill rotWithShape="1">
          <a:blip r:embed="rId3">
            <a:alphaModFix/>
          </a:blip>
          <a:srcRect b="5943" l="50898" r="3276" t="10923"/>
          <a:stretch/>
        </p:blipFill>
        <p:spPr>
          <a:xfrm>
            <a:off x="1146250" y="1842538"/>
            <a:ext cx="5486400" cy="4069582"/>
          </a:xfrm>
          <a:prstGeom prst="rect">
            <a:avLst/>
          </a:prstGeom>
          <a:noFill/>
          <a:ln>
            <a:noFill/>
          </a:ln>
        </p:spPr>
      </p:pic>
      <p:sp>
        <p:nvSpPr>
          <p:cNvPr id="351" name="Google Shape;351;g22ed94fcc9c_1_48"/>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g22ed94fcc9c_1_48"/>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353" name="Google Shape;353;g22ed94fcc9c_1_48"/>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grpSp>
        <p:nvGrpSpPr>
          <p:cNvPr id="354" name="Google Shape;354;g22ed94fcc9c_1_48"/>
          <p:cNvGrpSpPr/>
          <p:nvPr/>
        </p:nvGrpSpPr>
        <p:grpSpPr>
          <a:xfrm>
            <a:off x="7098800" y="2096150"/>
            <a:ext cx="4762800" cy="2339700"/>
            <a:chOff x="7513225" y="2347725"/>
            <a:chExt cx="4762800" cy="2339700"/>
          </a:xfrm>
        </p:grpSpPr>
        <p:sp>
          <p:nvSpPr>
            <p:cNvPr id="355" name="Google Shape;355;g22ed94fcc9c_1_48"/>
            <p:cNvSpPr txBox="1"/>
            <p:nvPr/>
          </p:nvSpPr>
          <p:spPr>
            <a:xfrm>
              <a:off x="7513225" y="2347725"/>
              <a:ext cx="4762800" cy="2339700"/>
            </a:xfrm>
            <a:prstGeom prst="rect">
              <a:avLst/>
            </a:prstGeom>
            <a:noFill/>
            <a:ln>
              <a:noFill/>
            </a:ln>
          </p:spPr>
          <p:txBody>
            <a:bodyPr anchorCtr="0" anchor="t" bIns="91425" lIns="91425" spcFirstLastPara="1" rIns="91425" wrap="square" tIns="91425">
              <a:spAutoFit/>
            </a:bodyPr>
            <a:lstStyle/>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directional cues </a:t>
              </a:r>
              <a:endParaRPr sz="2400">
                <a:solidFill>
                  <a:schemeClr val="dk2"/>
                </a:solidFill>
                <a:latin typeface="Source Code Pro"/>
                <a:ea typeface="Source Code Pro"/>
                <a:cs typeface="Source Code Pro"/>
                <a:sym typeface="Source Code Pro"/>
              </a:endParaRPr>
            </a:p>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   significant change</a:t>
              </a:r>
              <a:endParaRPr sz="2400">
                <a:solidFill>
                  <a:schemeClr val="dk2"/>
                </a:solidFill>
                <a:latin typeface="Source Code Pro"/>
                <a:ea typeface="Source Code Pro"/>
                <a:cs typeface="Source Code Pro"/>
                <a:sym typeface="Source Code Pro"/>
              </a:endParaRPr>
            </a:p>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deviation to the left</a:t>
              </a:r>
              <a:endParaRPr sz="2400">
                <a:solidFill>
                  <a:schemeClr val="dk2"/>
                </a:solidFill>
                <a:latin typeface="Source Code Pro"/>
                <a:ea typeface="Source Code Pro"/>
                <a:cs typeface="Source Code Pro"/>
                <a:sym typeface="Source Code Pro"/>
              </a:endParaRPr>
            </a:p>
          </p:txBody>
        </p:sp>
        <p:pic>
          <p:nvPicPr>
            <p:cNvPr id="356" name="Google Shape;356;g22ed94fcc9c_1_48"/>
            <p:cNvPicPr preferRelativeResize="0"/>
            <p:nvPr/>
          </p:nvPicPr>
          <p:blipFill>
            <a:blip r:embed="rId4">
              <a:alphaModFix/>
            </a:blip>
            <a:stretch>
              <a:fillRect/>
            </a:stretch>
          </p:blipFill>
          <p:spPr>
            <a:xfrm>
              <a:off x="11253825" y="2426650"/>
              <a:ext cx="457200" cy="457200"/>
            </a:xfrm>
            <a:prstGeom prst="rect">
              <a:avLst/>
            </a:prstGeom>
            <a:noFill/>
            <a:ln>
              <a:noFill/>
            </a:ln>
          </p:spPr>
        </p:pic>
        <p:pic>
          <p:nvPicPr>
            <p:cNvPr id="357" name="Google Shape;357;g22ed94fcc9c_1_48"/>
            <p:cNvPicPr preferRelativeResize="0"/>
            <p:nvPr/>
          </p:nvPicPr>
          <p:blipFill>
            <a:blip r:embed="rId5">
              <a:alphaModFix/>
            </a:blip>
            <a:stretch>
              <a:fillRect/>
            </a:stretch>
          </p:blipFill>
          <p:spPr>
            <a:xfrm>
              <a:off x="8042650" y="3288975"/>
              <a:ext cx="457200" cy="457200"/>
            </a:xfrm>
            <a:prstGeom prst="rect">
              <a:avLst/>
            </a:prstGeom>
            <a:noFill/>
            <a:ln>
              <a:noFill/>
            </a:ln>
          </p:spPr>
        </p:pic>
        <p:pic>
          <p:nvPicPr>
            <p:cNvPr id="358" name="Google Shape;358;g22ed94fcc9c_1_48"/>
            <p:cNvPicPr preferRelativeResize="0"/>
            <p:nvPr/>
          </p:nvPicPr>
          <p:blipFill>
            <a:blip r:embed="rId6">
              <a:alphaModFix/>
            </a:blip>
            <a:stretch>
              <a:fillRect/>
            </a:stretch>
          </p:blipFill>
          <p:spPr>
            <a:xfrm rot="1973618">
              <a:off x="11443400" y="3930088"/>
              <a:ext cx="274320" cy="274320"/>
            </a:xfrm>
            <a:prstGeom prst="rect">
              <a:avLst/>
            </a:prstGeom>
            <a:noFill/>
            <a:ln>
              <a:noFill/>
            </a:ln>
          </p:spPr>
        </p:pic>
      </p:grpSp>
      <p:sp>
        <p:nvSpPr>
          <p:cNvPr id="359" name="Google Shape;359;g22ed94fcc9c_1_4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descr="FrontandRear" id="364" name="Google Shape;364;g22ed94fcc9c_1_521"/>
          <p:cNvPicPr preferRelativeResize="0"/>
          <p:nvPr/>
        </p:nvPicPr>
        <p:blipFill rotWithShape="1">
          <a:blip r:embed="rId3">
            <a:alphaModFix/>
          </a:blip>
          <a:srcRect b="7749" l="1031" r="52506" t="10764"/>
          <a:stretch/>
        </p:blipFill>
        <p:spPr>
          <a:xfrm>
            <a:off x="1137950" y="1818300"/>
            <a:ext cx="5246001" cy="3918851"/>
          </a:xfrm>
          <a:prstGeom prst="rect">
            <a:avLst/>
          </a:prstGeom>
          <a:noFill/>
          <a:ln>
            <a:noFill/>
          </a:ln>
        </p:spPr>
      </p:pic>
      <p:sp>
        <p:nvSpPr>
          <p:cNvPr id="365" name="Google Shape;365;g22ed94fcc9c_1_521"/>
          <p:cNvSpPr txBox="1"/>
          <p:nvPr>
            <p:ph idx="1" type="body"/>
          </p:nvPr>
        </p:nvSpPr>
        <p:spPr>
          <a:xfrm>
            <a:off x="930375" y="649425"/>
            <a:ext cx="6184200" cy="480300"/>
          </a:xfrm>
          <a:prstGeom prst="rect">
            <a:avLst/>
          </a:prstGeom>
          <a:noFill/>
          <a:ln>
            <a:noFill/>
          </a:ln>
        </p:spPr>
        <p:txBody>
          <a:bodyPr anchorCtr="0" anchor="t" bIns="45700" lIns="91425" spcFirstLastPara="1" rIns="91425" wrap="square" tIns="45700">
            <a:spAutoFit/>
          </a:bodyPr>
          <a:lstStyle/>
          <a:p>
            <a:pPr indent="-246380" lvl="0" marL="228600" rtl="0" algn="l">
              <a:lnSpc>
                <a:spcPct val="90000"/>
              </a:lnSpc>
              <a:spcBef>
                <a:spcPts val="0"/>
              </a:spcBef>
              <a:spcAft>
                <a:spcPts val="1600"/>
              </a:spcAft>
              <a:buClr>
                <a:schemeClr val="dk1"/>
              </a:buClr>
              <a:buSzPts val="2800"/>
              <a:buChar char="●"/>
            </a:pPr>
            <a:r>
              <a:rPr b="1" lang="en-US"/>
              <a:t>Diagram Analysis 1_ backward</a:t>
            </a:r>
            <a:endParaRPr b="1"/>
          </a:p>
        </p:txBody>
      </p:sp>
      <p:sp>
        <p:nvSpPr>
          <p:cNvPr id="366" name="Google Shape;366;g22ed94fcc9c_1_521"/>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g22ed94fcc9c_1_521"/>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368" name="Google Shape;368;g22ed94fcc9c_1_521"/>
          <p:cNvSpPr txBox="1"/>
          <p:nvPr/>
        </p:nvSpPr>
        <p:spPr>
          <a:xfrm>
            <a:off x="6787450" y="2066550"/>
            <a:ext cx="5246100" cy="2647500"/>
          </a:xfrm>
          <a:prstGeom prst="rect">
            <a:avLst/>
          </a:prstGeom>
          <a:noFill/>
          <a:ln>
            <a:noFill/>
          </a:ln>
        </p:spPr>
        <p:txBody>
          <a:bodyPr anchorCtr="0" anchor="t" bIns="91425" lIns="91425" spcFirstLastPara="1" rIns="91425" wrap="square" tIns="91425">
            <a:spAutoFit/>
          </a:bodyPr>
          <a:lstStyle/>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directional cues </a:t>
            </a:r>
            <a:endParaRPr sz="2400">
              <a:solidFill>
                <a:schemeClr val="dk2"/>
              </a:solidFill>
              <a:latin typeface="Source Code Pro"/>
              <a:ea typeface="Source Code Pro"/>
              <a:cs typeface="Source Code Pro"/>
              <a:sym typeface="Source Code Pro"/>
            </a:endParaRPr>
          </a:p>
          <a:p>
            <a:pPr indent="-514350" lvl="0" marL="514350" marR="0" rtl="0" algn="l">
              <a:lnSpc>
                <a:spcPct val="1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sensitivity of direction</a:t>
            </a:r>
            <a:endParaRPr sz="2400">
              <a:solidFill>
                <a:schemeClr val="dk2"/>
              </a:solidFill>
              <a:latin typeface="Source Code Pro"/>
              <a:ea typeface="Source Code Pro"/>
              <a:cs typeface="Source Code Pro"/>
              <a:sym typeface="Source Code Pro"/>
            </a:endParaRPr>
          </a:p>
          <a:p>
            <a:pPr indent="228600" lvl="0" marL="1600200" marR="0" rtl="0" algn="l">
              <a:lnSpc>
                <a:spcPct val="100000"/>
              </a:lnSpc>
              <a:spcBef>
                <a:spcPts val="0"/>
              </a:spcBef>
              <a:spcAft>
                <a:spcPts val="0"/>
              </a:spcAft>
              <a:buNone/>
            </a:pPr>
            <a:r>
              <a:rPr lang="en-US" sz="2400">
                <a:solidFill>
                  <a:schemeClr val="dk2"/>
                </a:solidFill>
                <a:latin typeface="Source Code Pro"/>
                <a:ea typeface="Source Code Pro"/>
                <a:cs typeface="Source Code Pro"/>
                <a:sym typeface="Source Code Pro"/>
              </a:rPr>
              <a:t>(haptic)</a:t>
            </a:r>
            <a:endParaRPr sz="2400">
              <a:solidFill>
                <a:schemeClr val="dk2"/>
              </a:solidFill>
              <a:latin typeface="Source Code Pro"/>
              <a:ea typeface="Source Code Pro"/>
              <a:cs typeface="Source Code Pro"/>
              <a:sym typeface="Source Code Pro"/>
            </a:endParaRPr>
          </a:p>
          <a:p>
            <a:pPr indent="228600" lvl="0" marL="1600200" marR="0" rtl="0" algn="l">
              <a:lnSpc>
                <a:spcPct val="100000"/>
              </a:lnSpc>
              <a:spcBef>
                <a:spcPts val="0"/>
              </a:spcBef>
              <a:spcAft>
                <a:spcPts val="0"/>
              </a:spcAft>
              <a:buNone/>
            </a:pPr>
            <a:r>
              <a:t/>
            </a:r>
            <a:endParaRPr sz="2400">
              <a:solidFill>
                <a:schemeClr val="dk2"/>
              </a:solidFill>
              <a:latin typeface="Source Code Pro"/>
              <a:ea typeface="Source Code Pro"/>
              <a:cs typeface="Source Code Pro"/>
              <a:sym typeface="Source Code Pro"/>
            </a:endParaRPr>
          </a:p>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t</a:t>
            </a:r>
            <a:r>
              <a:rPr lang="en-US" sz="2400">
                <a:solidFill>
                  <a:schemeClr val="dk2"/>
                </a:solidFill>
                <a:latin typeface="Source Code Pro"/>
                <a:ea typeface="Source Code Pro"/>
                <a:cs typeface="Source Code Pro"/>
                <a:sym typeface="Source Code Pro"/>
              </a:rPr>
              <a:t>endency towards visual</a:t>
            </a:r>
            <a:endParaRPr sz="2400">
              <a:solidFill>
                <a:schemeClr val="dk2"/>
              </a:solidFill>
              <a:latin typeface="Source Code Pro"/>
              <a:ea typeface="Source Code Pro"/>
              <a:cs typeface="Source Code Pro"/>
              <a:sym typeface="Source Code Pro"/>
            </a:endParaRPr>
          </a:p>
        </p:txBody>
      </p:sp>
      <p:pic>
        <p:nvPicPr>
          <p:cNvPr id="369" name="Google Shape;369;g22ed94fcc9c_1_521"/>
          <p:cNvPicPr preferRelativeResize="0"/>
          <p:nvPr/>
        </p:nvPicPr>
        <p:blipFill>
          <a:blip r:embed="rId4">
            <a:alphaModFix/>
          </a:blip>
          <a:stretch>
            <a:fillRect/>
          </a:stretch>
        </p:blipFill>
        <p:spPr>
          <a:xfrm>
            <a:off x="10526050" y="2145500"/>
            <a:ext cx="457200" cy="457200"/>
          </a:xfrm>
          <a:prstGeom prst="rect">
            <a:avLst/>
          </a:prstGeom>
          <a:noFill/>
          <a:ln>
            <a:noFill/>
          </a:ln>
        </p:spPr>
      </p:pic>
      <p:pic>
        <p:nvPicPr>
          <p:cNvPr id="370" name="Google Shape;370;g22ed94fcc9c_1_521"/>
          <p:cNvPicPr preferRelativeResize="0"/>
          <p:nvPr/>
        </p:nvPicPr>
        <p:blipFill>
          <a:blip r:embed="rId5">
            <a:alphaModFix/>
          </a:blip>
          <a:stretch>
            <a:fillRect/>
          </a:stretch>
        </p:blipFill>
        <p:spPr>
          <a:xfrm>
            <a:off x="11667800" y="2825175"/>
            <a:ext cx="365760" cy="365760"/>
          </a:xfrm>
          <a:prstGeom prst="rect">
            <a:avLst/>
          </a:prstGeom>
          <a:noFill/>
          <a:ln>
            <a:noFill/>
          </a:ln>
        </p:spPr>
      </p:pic>
      <p:sp>
        <p:nvSpPr>
          <p:cNvPr id="371" name="Google Shape;371;g22ed94fcc9c_1_521"/>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sp>
        <p:nvSpPr>
          <p:cNvPr id="372" name="Google Shape;372;g22ed94fcc9c_1_52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g22ed94fcc9c_1_489"/>
          <p:cNvSpPr txBox="1"/>
          <p:nvPr>
            <p:ph idx="1" type="body"/>
          </p:nvPr>
        </p:nvSpPr>
        <p:spPr>
          <a:xfrm>
            <a:off x="930375" y="649425"/>
            <a:ext cx="5868600" cy="480300"/>
          </a:xfrm>
          <a:prstGeom prst="rect">
            <a:avLst/>
          </a:prstGeom>
          <a:noFill/>
          <a:ln>
            <a:noFill/>
          </a:ln>
        </p:spPr>
        <p:txBody>
          <a:bodyPr anchorCtr="0" anchor="t" bIns="45700" lIns="91425" spcFirstLastPara="1" rIns="91425" wrap="square" tIns="45700">
            <a:spAutoFit/>
          </a:bodyPr>
          <a:lstStyle/>
          <a:p>
            <a:pPr indent="-246380" lvl="0" marL="228600" rtl="0" algn="l">
              <a:lnSpc>
                <a:spcPct val="90000"/>
              </a:lnSpc>
              <a:spcBef>
                <a:spcPts val="0"/>
              </a:spcBef>
              <a:spcAft>
                <a:spcPts val="1600"/>
              </a:spcAft>
              <a:buClr>
                <a:schemeClr val="dk1"/>
              </a:buClr>
              <a:buSzPts val="2800"/>
              <a:buChar char="●"/>
            </a:pPr>
            <a:r>
              <a:rPr b="1" lang="en-US"/>
              <a:t>Diagram Analysis 1_ turn left</a:t>
            </a:r>
            <a:endParaRPr b="1"/>
          </a:p>
        </p:txBody>
      </p:sp>
      <p:sp>
        <p:nvSpPr>
          <p:cNvPr id="378" name="Google Shape;378;g22ed94fcc9c_1_489"/>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g22ed94fcc9c_1_489"/>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pic>
        <p:nvPicPr>
          <p:cNvPr descr="LeftandRight" id="380" name="Google Shape;380;g22ed94fcc9c_1_489"/>
          <p:cNvPicPr preferRelativeResize="0"/>
          <p:nvPr/>
        </p:nvPicPr>
        <p:blipFill rotWithShape="1">
          <a:blip r:embed="rId3">
            <a:alphaModFix/>
          </a:blip>
          <a:srcRect b="3596" l="50530" r="2936" t="5824"/>
          <a:stretch/>
        </p:blipFill>
        <p:spPr>
          <a:xfrm>
            <a:off x="1146250" y="1839950"/>
            <a:ext cx="5114449" cy="3719600"/>
          </a:xfrm>
          <a:prstGeom prst="rect">
            <a:avLst/>
          </a:prstGeom>
          <a:noFill/>
          <a:ln>
            <a:noFill/>
          </a:ln>
        </p:spPr>
      </p:pic>
      <p:sp>
        <p:nvSpPr>
          <p:cNvPr id="381" name="Google Shape;381;g22ed94fcc9c_1_489"/>
          <p:cNvSpPr txBox="1"/>
          <p:nvPr/>
        </p:nvSpPr>
        <p:spPr>
          <a:xfrm>
            <a:off x="6787450" y="2066550"/>
            <a:ext cx="5246100" cy="2647500"/>
          </a:xfrm>
          <a:prstGeom prst="rect">
            <a:avLst/>
          </a:prstGeom>
          <a:noFill/>
          <a:ln>
            <a:noFill/>
          </a:ln>
        </p:spPr>
        <p:txBody>
          <a:bodyPr anchorCtr="0" anchor="t" bIns="91425" lIns="91425" spcFirstLastPara="1" rIns="91425" wrap="square" tIns="91425">
            <a:spAutoFit/>
          </a:bodyPr>
          <a:lstStyle/>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directional cues </a:t>
            </a:r>
            <a:endParaRPr sz="2400">
              <a:solidFill>
                <a:schemeClr val="dk2"/>
              </a:solidFill>
              <a:latin typeface="Source Code Pro"/>
              <a:ea typeface="Source Code Pro"/>
              <a:cs typeface="Source Code Pro"/>
              <a:sym typeface="Source Code Pro"/>
            </a:endParaRPr>
          </a:p>
          <a:p>
            <a:pPr indent="-514350" lvl="0" marL="514350" marR="0" rtl="0" algn="l">
              <a:lnSpc>
                <a:spcPct val="1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sensitivity of </a:t>
            </a:r>
            <a:r>
              <a:rPr lang="en-US" sz="2400">
                <a:solidFill>
                  <a:schemeClr val="dk2"/>
                </a:solidFill>
                <a:latin typeface="Source Code Pro"/>
                <a:ea typeface="Source Code Pro"/>
                <a:cs typeface="Source Code Pro"/>
                <a:sym typeface="Source Code Pro"/>
              </a:rPr>
              <a:t>rotation</a:t>
            </a:r>
            <a:endParaRPr sz="2400">
              <a:solidFill>
                <a:schemeClr val="dk2"/>
              </a:solidFill>
              <a:latin typeface="Source Code Pro"/>
              <a:ea typeface="Source Code Pro"/>
              <a:cs typeface="Source Code Pro"/>
              <a:sym typeface="Source Code Pro"/>
            </a:endParaRPr>
          </a:p>
          <a:p>
            <a:pPr indent="228600" lvl="0" marL="1600200" marR="0" rtl="0" algn="l">
              <a:lnSpc>
                <a:spcPct val="100000"/>
              </a:lnSpc>
              <a:spcBef>
                <a:spcPts val="0"/>
              </a:spcBef>
              <a:spcAft>
                <a:spcPts val="0"/>
              </a:spcAft>
              <a:buNone/>
            </a:pPr>
            <a:r>
              <a:rPr lang="en-US" sz="2400">
                <a:solidFill>
                  <a:schemeClr val="dk2"/>
                </a:solidFill>
                <a:latin typeface="Source Code Pro"/>
                <a:ea typeface="Source Code Pro"/>
                <a:cs typeface="Source Code Pro"/>
                <a:sym typeface="Source Code Pro"/>
              </a:rPr>
              <a:t>(haptic)</a:t>
            </a:r>
            <a:endParaRPr sz="2400">
              <a:solidFill>
                <a:schemeClr val="dk2"/>
              </a:solidFill>
              <a:latin typeface="Source Code Pro"/>
              <a:ea typeface="Source Code Pro"/>
              <a:cs typeface="Source Code Pro"/>
              <a:sym typeface="Source Code Pro"/>
            </a:endParaRPr>
          </a:p>
          <a:p>
            <a:pPr indent="228600" lvl="0" marL="1600200" marR="0" rtl="0" algn="l">
              <a:lnSpc>
                <a:spcPct val="100000"/>
              </a:lnSpc>
              <a:spcBef>
                <a:spcPts val="0"/>
              </a:spcBef>
              <a:spcAft>
                <a:spcPts val="0"/>
              </a:spcAft>
              <a:buNone/>
            </a:pPr>
            <a:r>
              <a:t/>
            </a:r>
            <a:endParaRPr sz="2400">
              <a:solidFill>
                <a:schemeClr val="dk2"/>
              </a:solidFill>
              <a:latin typeface="Source Code Pro"/>
              <a:ea typeface="Source Code Pro"/>
              <a:cs typeface="Source Code Pro"/>
              <a:sym typeface="Source Code Pro"/>
            </a:endParaRPr>
          </a:p>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tend to be conservative</a:t>
            </a:r>
            <a:endParaRPr sz="2400">
              <a:solidFill>
                <a:schemeClr val="dk2"/>
              </a:solidFill>
              <a:latin typeface="Source Code Pro"/>
              <a:ea typeface="Source Code Pro"/>
              <a:cs typeface="Source Code Pro"/>
              <a:sym typeface="Source Code Pro"/>
            </a:endParaRPr>
          </a:p>
        </p:txBody>
      </p:sp>
      <p:pic>
        <p:nvPicPr>
          <p:cNvPr id="382" name="Google Shape;382;g22ed94fcc9c_1_489"/>
          <p:cNvPicPr preferRelativeResize="0"/>
          <p:nvPr/>
        </p:nvPicPr>
        <p:blipFill>
          <a:blip r:embed="rId4">
            <a:alphaModFix/>
          </a:blip>
          <a:stretch>
            <a:fillRect/>
          </a:stretch>
        </p:blipFill>
        <p:spPr>
          <a:xfrm>
            <a:off x="10526050" y="2145500"/>
            <a:ext cx="457200" cy="457200"/>
          </a:xfrm>
          <a:prstGeom prst="rect">
            <a:avLst/>
          </a:prstGeom>
          <a:noFill/>
          <a:ln>
            <a:noFill/>
          </a:ln>
        </p:spPr>
      </p:pic>
      <p:pic>
        <p:nvPicPr>
          <p:cNvPr id="383" name="Google Shape;383;g22ed94fcc9c_1_489"/>
          <p:cNvPicPr preferRelativeResize="0"/>
          <p:nvPr/>
        </p:nvPicPr>
        <p:blipFill>
          <a:blip r:embed="rId5">
            <a:alphaModFix/>
          </a:blip>
          <a:stretch>
            <a:fillRect/>
          </a:stretch>
        </p:blipFill>
        <p:spPr>
          <a:xfrm>
            <a:off x="11667800" y="2825175"/>
            <a:ext cx="365760" cy="365760"/>
          </a:xfrm>
          <a:prstGeom prst="rect">
            <a:avLst/>
          </a:prstGeom>
          <a:noFill/>
          <a:ln>
            <a:noFill/>
          </a:ln>
        </p:spPr>
      </p:pic>
      <p:sp>
        <p:nvSpPr>
          <p:cNvPr id="384" name="Google Shape;384;g22ed94fcc9c_1_489"/>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sp>
        <p:nvSpPr>
          <p:cNvPr id="385" name="Google Shape;385;g22ed94fcc9c_1_48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22ed94fcc9c_1_499"/>
          <p:cNvSpPr txBox="1"/>
          <p:nvPr>
            <p:ph idx="1" type="body"/>
          </p:nvPr>
        </p:nvSpPr>
        <p:spPr>
          <a:xfrm>
            <a:off x="930375" y="649425"/>
            <a:ext cx="5926800" cy="480300"/>
          </a:xfrm>
          <a:prstGeom prst="rect">
            <a:avLst/>
          </a:prstGeom>
          <a:noFill/>
          <a:ln>
            <a:noFill/>
          </a:ln>
        </p:spPr>
        <p:txBody>
          <a:bodyPr anchorCtr="0" anchor="t" bIns="45700" lIns="91425" spcFirstLastPara="1" rIns="91425" wrap="square" tIns="45700">
            <a:spAutoFit/>
          </a:bodyPr>
          <a:lstStyle/>
          <a:p>
            <a:pPr indent="-246380" lvl="0" marL="228600" rtl="0" algn="l">
              <a:lnSpc>
                <a:spcPct val="90000"/>
              </a:lnSpc>
              <a:spcBef>
                <a:spcPts val="0"/>
              </a:spcBef>
              <a:spcAft>
                <a:spcPts val="1600"/>
              </a:spcAft>
              <a:buClr>
                <a:schemeClr val="dk1"/>
              </a:buClr>
              <a:buSzPts val="2800"/>
              <a:buChar char="●"/>
            </a:pPr>
            <a:r>
              <a:rPr b="1" lang="en-US"/>
              <a:t>Diagram Analysis 1_ turn right</a:t>
            </a:r>
            <a:endParaRPr b="1"/>
          </a:p>
        </p:txBody>
      </p:sp>
      <p:sp>
        <p:nvSpPr>
          <p:cNvPr id="391" name="Google Shape;391;g22ed94fcc9c_1_499"/>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g22ed94fcc9c_1_499"/>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pic>
        <p:nvPicPr>
          <p:cNvPr descr="LeftandRight" id="393" name="Google Shape;393;g22ed94fcc9c_1_499"/>
          <p:cNvPicPr preferRelativeResize="0"/>
          <p:nvPr/>
        </p:nvPicPr>
        <p:blipFill rotWithShape="1">
          <a:blip r:embed="rId3">
            <a:alphaModFix/>
          </a:blip>
          <a:srcRect b="3967" l="1126" r="51561" t="5648"/>
          <a:stretch/>
        </p:blipFill>
        <p:spPr>
          <a:xfrm>
            <a:off x="1136650" y="1839925"/>
            <a:ext cx="5197475" cy="3711299"/>
          </a:xfrm>
          <a:prstGeom prst="rect">
            <a:avLst/>
          </a:prstGeom>
          <a:noFill/>
          <a:ln>
            <a:noFill/>
          </a:ln>
        </p:spPr>
      </p:pic>
      <p:sp>
        <p:nvSpPr>
          <p:cNvPr id="394" name="Google Shape;394;g22ed94fcc9c_1_499"/>
          <p:cNvSpPr txBox="1"/>
          <p:nvPr/>
        </p:nvSpPr>
        <p:spPr>
          <a:xfrm>
            <a:off x="6787450" y="2066550"/>
            <a:ext cx="5246100" cy="2647500"/>
          </a:xfrm>
          <a:prstGeom prst="rect">
            <a:avLst/>
          </a:prstGeom>
          <a:noFill/>
          <a:ln>
            <a:noFill/>
          </a:ln>
        </p:spPr>
        <p:txBody>
          <a:bodyPr anchorCtr="0" anchor="t" bIns="91425" lIns="91425" spcFirstLastPara="1" rIns="91425" wrap="square" tIns="91425">
            <a:spAutoFit/>
          </a:bodyPr>
          <a:lstStyle/>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directional cues </a:t>
            </a:r>
            <a:endParaRPr sz="2400">
              <a:solidFill>
                <a:schemeClr val="dk2"/>
              </a:solidFill>
              <a:latin typeface="Source Code Pro"/>
              <a:ea typeface="Source Code Pro"/>
              <a:cs typeface="Source Code Pro"/>
              <a:sym typeface="Source Code Pro"/>
            </a:endParaRPr>
          </a:p>
          <a:p>
            <a:pPr indent="-514350" lvl="0" marL="514350" marR="0" rtl="0" algn="l">
              <a:lnSpc>
                <a:spcPct val="1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o</a:t>
            </a:r>
            <a:r>
              <a:rPr lang="en-US" sz="2400">
                <a:solidFill>
                  <a:schemeClr val="dk2"/>
                </a:solidFill>
                <a:latin typeface="Source Code Pro"/>
                <a:ea typeface="Source Code Pro"/>
                <a:cs typeface="Source Code Pro"/>
                <a:sym typeface="Source Code Pro"/>
              </a:rPr>
              <a:t>ver-sensitivity</a:t>
            </a:r>
            <a:endParaRPr sz="2400">
              <a:solidFill>
                <a:schemeClr val="dk2"/>
              </a:solidFill>
              <a:latin typeface="Source Code Pro"/>
              <a:ea typeface="Source Code Pro"/>
              <a:cs typeface="Source Code Pro"/>
              <a:sym typeface="Source Code Pro"/>
            </a:endParaRPr>
          </a:p>
          <a:p>
            <a:pPr indent="0" lvl="0" marL="1143000" marR="0" rtl="0" algn="l">
              <a:lnSpc>
                <a:spcPct val="100000"/>
              </a:lnSpc>
              <a:spcBef>
                <a:spcPts val="0"/>
              </a:spcBef>
              <a:spcAft>
                <a:spcPts val="0"/>
              </a:spcAft>
              <a:buNone/>
            </a:pPr>
            <a:r>
              <a:rPr lang="en-US" sz="2400">
                <a:solidFill>
                  <a:schemeClr val="dk2"/>
                </a:solidFill>
                <a:latin typeface="Source Code Pro"/>
                <a:ea typeface="Source Code Pro"/>
                <a:cs typeface="Source Code Pro"/>
                <a:sym typeface="Source Code Pro"/>
              </a:rPr>
              <a:t>(haptic)</a:t>
            </a:r>
            <a:endParaRPr sz="2400">
              <a:solidFill>
                <a:schemeClr val="dk2"/>
              </a:solidFill>
              <a:latin typeface="Source Code Pro"/>
              <a:ea typeface="Source Code Pro"/>
              <a:cs typeface="Source Code Pro"/>
              <a:sym typeface="Source Code Pro"/>
            </a:endParaRPr>
          </a:p>
          <a:p>
            <a:pPr indent="228600" lvl="0" marL="1600200" marR="0" rtl="0" algn="l">
              <a:lnSpc>
                <a:spcPct val="100000"/>
              </a:lnSpc>
              <a:spcBef>
                <a:spcPts val="0"/>
              </a:spcBef>
              <a:spcAft>
                <a:spcPts val="0"/>
              </a:spcAft>
              <a:buNone/>
            </a:pPr>
            <a:r>
              <a:t/>
            </a:r>
            <a:endParaRPr sz="2400">
              <a:solidFill>
                <a:schemeClr val="dk2"/>
              </a:solidFill>
              <a:latin typeface="Source Code Pro"/>
              <a:ea typeface="Source Code Pro"/>
              <a:cs typeface="Source Code Pro"/>
              <a:sym typeface="Source Code Pro"/>
            </a:endParaRPr>
          </a:p>
          <a:p>
            <a:pPr indent="-514350" lvl="0" marL="514350" marR="0" rtl="0" algn="l">
              <a:lnSpc>
                <a:spcPct val="200000"/>
              </a:lnSpc>
              <a:spcBef>
                <a:spcPts val="0"/>
              </a:spcBef>
              <a:spcAft>
                <a:spcPts val="0"/>
              </a:spcAft>
              <a:buClr>
                <a:schemeClr val="dk1"/>
              </a:buClr>
              <a:buSzPts val="2800"/>
              <a:buFont typeface="Source Code Pro"/>
              <a:buAutoNum type="arabicParenR"/>
            </a:pPr>
            <a:r>
              <a:rPr lang="en-US" sz="2400">
                <a:solidFill>
                  <a:schemeClr val="dk2"/>
                </a:solidFill>
                <a:latin typeface="Source Code Pro"/>
                <a:ea typeface="Source Code Pro"/>
                <a:cs typeface="Source Code Pro"/>
                <a:sym typeface="Source Code Pro"/>
              </a:rPr>
              <a:t>a greater error</a:t>
            </a:r>
            <a:endParaRPr sz="2400">
              <a:solidFill>
                <a:schemeClr val="dk2"/>
              </a:solidFill>
              <a:latin typeface="Source Code Pro"/>
              <a:ea typeface="Source Code Pro"/>
              <a:cs typeface="Source Code Pro"/>
              <a:sym typeface="Source Code Pro"/>
            </a:endParaRPr>
          </a:p>
        </p:txBody>
      </p:sp>
      <p:pic>
        <p:nvPicPr>
          <p:cNvPr id="395" name="Google Shape;395;g22ed94fcc9c_1_499"/>
          <p:cNvPicPr preferRelativeResize="0"/>
          <p:nvPr/>
        </p:nvPicPr>
        <p:blipFill>
          <a:blip r:embed="rId4">
            <a:alphaModFix/>
          </a:blip>
          <a:stretch>
            <a:fillRect/>
          </a:stretch>
        </p:blipFill>
        <p:spPr>
          <a:xfrm>
            <a:off x="10526050" y="2145500"/>
            <a:ext cx="457200" cy="457200"/>
          </a:xfrm>
          <a:prstGeom prst="rect">
            <a:avLst/>
          </a:prstGeom>
          <a:noFill/>
          <a:ln>
            <a:noFill/>
          </a:ln>
        </p:spPr>
      </p:pic>
      <p:pic>
        <p:nvPicPr>
          <p:cNvPr id="396" name="Google Shape;396;g22ed94fcc9c_1_499"/>
          <p:cNvPicPr preferRelativeResize="0"/>
          <p:nvPr/>
        </p:nvPicPr>
        <p:blipFill>
          <a:blip r:embed="rId5">
            <a:alphaModFix/>
          </a:blip>
          <a:stretch>
            <a:fillRect/>
          </a:stretch>
        </p:blipFill>
        <p:spPr>
          <a:xfrm>
            <a:off x="10325075" y="2808000"/>
            <a:ext cx="365750" cy="601925"/>
          </a:xfrm>
          <a:prstGeom prst="rect">
            <a:avLst/>
          </a:prstGeom>
          <a:noFill/>
          <a:ln>
            <a:noFill/>
          </a:ln>
        </p:spPr>
      </p:pic>
      <p:sp>
        <p:nvSpPr>
          <p:cNvPr id="397" name="Google Shape;397;g22ed94fcc9c_1_499"/>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sp>
        <p:nvSpPr>
          <p:cNvPr id="398" name="Google Shape;398;g22ed94fcc9c_1_49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g22ed94fcc9c_1_534"/>
          <p:cNvSpPr txBox="1"/>
          <p:nvPr>
            <p:ph idx="1" type="body"/>
          </p:nvPr>
        </p:nvSpPr>
        <p:spPr>
          <a:xfrm>
            <a:off x="930375" y="649425"/>
            <a:ext cx="5926800" cy="480300"/>
          </a:xfrm>
          <a:prstGeom prst="rect">
            <a:avLst/>
          </a:prstGeom>
          <a:noFill/>
          <a:ln>
            <a:noFill/>
          </a:ln>
        </p:spPr>
        <p:txBody>
          <a:bodyPr anchorCtr="0" anchor="t" bIns="45700" lIns="91425" spcFirstLastPara="1" rIns="91425" wrap="square" tIns="45700">
            <a:spAutoFit/>
          </a:bodyPr>
          <a:lstStyle/>
          <a:p>
            <a:pPr indent="-246380" lvl="0" marL="228600" rtl="0" algn="l">
              <a:lnSpc>
                <a:spcPct val="90000"/>
              </a:lnSpc>
              <a:spcBef>
                <a:spcPts val="0"/>
              </a:spcBef>
              <a:spcAft>
                <a:spcPts val="1600"/>
              </a:spcAft>
              <a:buClr>
                <a:schemeClr val="dk1"/>
              </a:buClr>
              <a:buSzPts val="2800"/>
              <a:buChar char="●"/>
            </a:pPr>
            <a:r>
              <a:rPr b="1" lang="en-US"/>
              <a:t>Diagram Analysis 1_ summary</a:t>
            </a:r>
            <a:endParaRPr b="1"/>
          </a:p>
        </p:txBody>
      </p:sp>
      <p:sp>
        <p:nvSpPr>
          <p:cNvPr id="404" name="Google Shape;404;g22ed94fcc9c_1_534"/>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g22ed94fcc9c_1_534"/>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pic>
        <p:nvPicPr>
          <p:cNvPr descr="FrontandRear" id="406" name="Google Shape;406;g22ed94fcc9c_1_534"/>
          <p:cNvPicPr preferRelativeResize="0"/>
          <p:nvPr/>
        </p:nvPicPr>
        <p:blipFill rotWithShape="1">
          <a:blip r:embed="rId3">
            <a:alphaModFix/>
          </a:blip>
          <a:srcRect b="0" l="0" r="0" t="8875"/>
          <a:stretch/>
        </p:blipFill>
        <p:spPr>
          <a:xfrm>
            <a:off x="1150575" y="1846799"/>
            <a:ext cx="5486400" cy="2185412"/>
          </a:xfrm>
          <a:prstGeom prst="rect">
            <a:avLst/>
          </a:prstGeom>
          <a:noFill/>
          <a:ln>
            <a:noFill/>
          </a:ln>
        </p:spPr>
      </p:pic>
      <p:pic>
        <p:nvPicPr>
          <p:cNvPr descr="LeftandRight" id="407" name="Google Shape;407;g22ed94fcc9c_1_534"/>
          <p:cNvPicPr preferRelativeResize="0"/>
          <p:nvPr/>
        </p:nvPicPr>
        <p:blipFill rotWithShape="1">
          <a:blip r:embed="rId4">
            <a:alphaModFix/>
          </a:blip>
          <a:srcRect b="0" l="0" r="0" t="0"/>
          <a:stretch/>
        </p:blipFill>
        <p:spPr>
          <a:xfrm>
            <a:off x="1150575" y="4032200"/>
            <a:ext cx="5486388" cy="2185432"/>
          </a:xfrm>
          <a:prstGeom prst="rect">
            <a:avLst/>
          </a:prstGeom>
          <a:noFill/>
          <a:ln>
            <a:noFill/>
          </a:ln>
        </p:spPr>
      </p:pic>
      <p:sp>
        <p:nvSpPr>
          <p:cNvPr id="408" name="Google Shape;408;g22ed94fcc9c_1_534"/>
          <p:cNvSpPr txBox="1"/>
          <p:nvPr/>
        </p:nvSpPr>
        <p:spPr>
          <a:xfrm>
            <a:off x="6975575" y="1846805"/>
            <a:ext cx="4788000" cy="3099900"/>
          </a:xfrm>
          <a:prstGeom prst="rect">
            <a:avLst/>
          </a:prstGeom>
          <a:noFill/>
          <a:ln>
            <a:noFill/>
          </a:ln>
        </p:spPr>
        <p:txBody>
          <a:bodyPr anchorCtr="0" anchor="t" bIns="45700" lIns="91425" spcFirstLastPara="1" rIns="91425" wrap="square" tIns="45700">
            <a:spAutoFit/>
          </a:bodyPr>
          <a:lstStyle/>
          <a:p>
            <a:pPr indent="-463550" lvl="0" marL="514350" marR="0" rtl="0" algn="l">
              <a:lnSpc>
                <a:spcPct val="115000"/>
              </a:lnSpc>
              <a:spcBef>
                <a:spcPts val="0"/>
              </a:spcBef>
              <a:spcAft>
                <a:spcPts val="0"/>
              </a:spcAft>
              <a:buClr>
                <a:schemeClr val="dk1"/>
              </a:buClr>
              <a:buSzPts val="2000"/>
              <a:buFont typeface="Source Code Pro"/>
              <a:buAutoNum type="arabicPeriod"/>
            </a:pPr>
            <a:r>
              <a:rPr lang="en-US" sz="1600">
                <a:solidFill>
                  <a:schemeClr val="dk2"/>
                </a:solidFill>
                <a:latin typeface="Source Code Pro"/>
                <a:ea typeface="Source Code Pro"/>
                <a:cs typeface="Source Code Pro"/>
                <a:sym typeface="Source Code Pro"/>
              </a:rPr>
              <a:t>The scrolling design conveys </a:t>
            </a:r>
            <a:r>
              <a:rPr lang="en-US" sz="1600">
                <a:solidFill>
                  <a:schemeClr val="dk2"/>
                </a:solidFill>
                <a:highlight>
                  <a:srgbClr val="EA9999"/>
                </a:highlight>
                <a:latin typeface="Source Code Pro"/>
                <a:ea typeface="Source Code Pro"/>
                <a:cs typeface="Source Code Pro"/>
                <a:sym typeface="Source Code Pro"/>
              </a:rPr>
              <a:t>direction accurately</a:t>
            </a:r>
            <a:r>
              <a:rPr lang="en-US" sz="1600">
                <a:solidFill>
                  <a:schemeClr val="dk2"/>
                </a:solidFill>
                <a:latin typeface="Source Code Pro"/>
                <a:ea typeface="Source Code Pro"/>
                <a:cs typeface="Source Code Pro"/>
                <a:sym typeface="Source Code Pro"/>
              </a:rPr>
              <a:t> but needs improvement in accuracy.</a:t>
            </a:r>
            <a:endParaRPr sz="1600">
              <a:solidFill>
                <a:schemeClr val="dk2"/>
              </a:solidFill>
              <a:latin typeface="Source Code Pro"/>
              <a:ea typeface="Source Code Pro"/>
              <a:cs typeface="Source Code Pro"/>
              <a:sym typeface="Source Code Pro"/>
            </a:endParaRPr>
          </a:p>
          <a:p>
            <a:pPr indent="0" lvl="0" marL="228600" marR="0" rtl="0" algn="l">
              <a:lnSpc>
                <a:spcPct val="115000"/>
              </a:lnSpc>
              <a:spcBef>
                <a:spcPts val="0"/>
              </a:spcBef>
              <a:spcAft>
                <a:spcPts val="0"/>
              </a:spcAft>
              <a:buNone/>
            </a:pPr>
            <a:r>
              <a:t/>
            </a:r>
            <a:endParaRPr sz="1600">
              <a:solidFill>
                <a:schemeClr val="dk2"/>
              </a:solidFill>
              <a:latin typeface="Source Code Pro"/>
              <a:ea typeface="Source Code Pro"/>
              <a:cs typeface="Source Code Pro"/>
              <a:sym typeface="Source Code Pro"/>
            </a:endParaRPr>
          </a:p>
          <a:p>
            <a:pPr indent="-463550" lvl="0" marL="514350" marR="0" rtl="0" algn="l">
              <a:lnSpc>
                <a:spcPct val="115000"/>
              </a:lnSpc>
              <a:spcBef>
                <a:spcPts val="0"/>
              </a:spcBef>
              <a:spcAft>
                <a:spcPts val="0"/>
              </a:spcAft>
              <a:buClr>
                <a:schemeClr val="dk1"/>
              </a:buClr>
              <a:buSzPts val="2000"/>
              <a:buFont typeface="Source Code Pro"/>
              <a:buAutoNum type="arabicPeriod"/>
            </a:pPr>
            <a:r>
              <a:rPr lang="en-US" sz="1600">
                <a:solidFill>
                  <a:schemeClr val="dk2"/>
                </a:solidFill>
                <a:latin typeface="Source Code Pro"/>
                <a:ea typeface="Source Code Pro"/>
                <a:cs typeface="Source Code Pro"/>
                <a:sym typeface="Source Code Pro"/>
              </a:rPr>
              <a:t>Haptic perception aids </a:t>
            </a:r>
            <a:r>
              <a:rPr lang="en-US" sz="1600">
                <a:solidFill>
                  <a:schemeClr val="dk2"/>
                </a:solidFill>
                <a:highlight>
                  <a:srgbClr val="EA9999"/>
                </a:highlight>
                <a:latin typeface="Source Code Pro"/>
                <a:ea typeface="Source Code Pro"/>
                <a:cs typeface="Source Code Pro"/>
                <a:sym typeface="Source Code Pro"/>
              </a:rPr>
              <a:t>motion sensitivity</a:t>
            </a:r>
            <a:r>
              <a:rPr lang="en-US" sz="1600">
                <a:solidFill>
                  <a:schemeClr val="dk2"/>
                </a:solidFill>
                <a:latin typeface="Source Code Pro"/>
                <a:ea typeface="Source Code Pro"/>
                <a:cs typeface="Source Code Pro"/>
                <a:sym typeface="Source Code Pro"/>
              </a:rPr>
              <a:t>, yet visuals dominate.</a:t>
            </a:r>
            <a:endParaRPr sz="1600">
              <a:solidFill>
                <a:schemeClr val="dk2"/>
              </a:solidFill>
              <a:latin typeface="Source Code Pro"/>
              <a:ea typeface="Source Code Pro"/>
              <a:cs typeface="Source Code Pro"/>
              <a:sym typeface="Source Code Pro"/>
            </a:endParaRPr>
          </a:p>
          <a:p>
            <a:pPr indent="0" lvl="0" marL="228600" marR="0" rtl="0" algn="l">
              <a:lnSpc>
                <a:spcPct val="115000"/>
              </a:lnSpc>
              <a:spcBef>
                <a:spcPts val="0"/>
              </a:spcBef>
              <a:spcAft>
                <a:spcPts val="0"/>
              </a:spcAft>
              <a:buNone/>
            </a:pPr>
            <a:r>
              <a:t/>
            </a:r>
            <a:endParaRPr sz="1600">
              <a:solidFill>
                <a:schemeClr val="dk2"/>
              </a:solidFill>
              <a:latin typeface="Source Code Pro"/>
              <a:ea typeface="Source Code Pro"/>
              <a:cs typeface="Source Code Pro"/>
              <a:sym typeface="Source Code Pro"/>
            </a:endParaRPr>
          </a:p>
          <a:p>
            <a:pPr indent="-463550" lvl="0" marL="514350" marR="0" rtl="0" algn="l">
              <a:lnSpc>
                <a:spcPct val="115000"/>
              </a:lnSpc>
              <a:spcBef>
                <a:spcPts val="0"/>
              </a:spcBef>
              <a:spcAft>
                <a:spcPts val="0"/>
              </a:spcAft>
              <a:buClr>
                <a:schemeClr val="dk1"/>
              </a:buClr>
              <a:buSzPts val="2000"/>
              <a:buFont typeface="Source Code Pro"/>
              <a:buAutoNum type="arabicPeriod"/>
            </a:pPr>
            <a:r>
              <a:rPr lang="en-US" sz="1600">
                <a:solidFill>
                  <a:schemeClr val="dk2"/>
                </a:solidFill>
                <a:latin typeface="Source Code Pro"/>
                <a:ea typeface="Source Code Pro"/>
                <a:cs typeface="Source Code Pro"/>
                <a:sym typeface="Source Code Pro"/>
              </a:rPr>
              <a:t>Users are more </a:t>
            </a:r>
            <a:r>
              <a:rPr lang="en-US" sz="1600">
                <a:solidFill>
                  <a:schemeClr val="dk2"/>
                </a:solidFill>
                <a:highlight>
                  <a:srgbClr val="F4CCCC"/>
                </a:highlight>
                <a:latin typeface="Source Code Pro"/>
                <a:ea typeface="Source Code Pro"/>
                <a:cs typeface="Source Code Pro"/>
                <a:sym typeface="Source Code Pro"/>
              </a:rPr>
              <a:t>conservative </a:t>
            </a:r>
            <a:r>
              <a:rPr lang="en-US" sz="1600">
                <a:solidFill>
                  <a:schemeClr val="dk2"/>
                </a:solidFill>
                <a:latin typeface="Source Code Pro"/>
                <a:ea typeface="Source Code Pro"/>
                <a:cs typeface="Source Code Pro"/>
                <a:sym typeface="Source Code Pro"/>
              </a:rPr>
              <a:t>with multi-sensory information.</a:t>
            </a:r>
            <a:endParaRPr sz="1600">
              <a:solidFill>
                <a:schemeClr val="dk2"/>
              </a:solidFill>
              <a:latin typeface="Source Code Pro"/>
              <a:ea typeface="Source Code Pro"/>
              <a:cs typeface="Source Code Pro"/>
              <a:sym typeface="Source Code Pro"/>
            </a:endParaRPr>
          </a:p>
        </p:txBody>
      </p:sp>
      <p:sp>
        <p:nvSpPr>
          <p:cNvPr id="409" name="Google Shape;409;g22ed94fcc9c_1_534"/>
          <p:cNvSpPr txBox="1"/>
          <p:nvPr>
            <p:ph type="title"/>
          </p:nvPr>
        </p:nvSpPr>
        <p:spPr>
          <a:xfrm>
            <a:off x="119700" y="1443450"/>
            <a:ext cx="4407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FINDING</a:t>
            </a:r>
            <a:endParaRPr>
              <a:solidFill>
                <a:schemeClr val="lt1"/>
              </a:solidFill>
            </a:endParaRPr>
          </a:p>
        </p:txBody>
      </p:sp>
      <p:sp>
        <p:nvSpPr>
          <p:cNvPr id="410" name="Google Shape;410;g22ed94fcc9c_1_53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22ed94fcc9c_1_1"/>
          <p:cNvSpPr txBox="1"/>
          <p:nvPr>
            <p:ph idx="2" type="body"/>
          </p:nvPr>
        </p:nvSpPr>
        <p:spPr>
          <a:xfrm>
            <a:off x="6586000" y="965600"/>
            <a:ext cx="5115900" cy="4926900"/>
          </a:xfrm>
          <a:prstGeom prst="rect">
            <a:avLst/>
          </a:prstGeom>
          <a:noFill/>
          <a:ln>
            <a:noFill/>
          </a:ln>
        </p:spPr>
        <p:txBody>
          <a:bodyPr anchorCtr="0" anchor="t" bIns="45700" lIns="91425" spcFirstLastPara="1" rIns="91425" wrap="square" tIns="45700">
            <a:normAutofit/>
          </a:bodyPr>
          <a:lstStyle/>
          <a:p>
            <a:pPr indent="-228600" lvl="0" marL="228600" rtl="0" algn="l">
              <a:lnSpc>
                <a:spcPct val="150000"/>
              </a:lnSpc>
              <a:spcBef>
                <a:spcPts val="0"/>
              </a:spcBef>
              <a:spcAft>
                <a:spcPts val="0"/>
              </a:spcAft>
              <a:buClr>
                <a:schemeClr val="dk1"/>
              </a:buClr>
              <a:buSzPts val="2800"/>
              <a:buFont typeface="Lexend"/>
              <a:buChar char="●"/>
            </a:pPr>
            <a:r>
              <a:rPr lang="en-US">
                <a:latin typeface="Lexend"/>
                <a:ea typeface="Lexend"/>
                <a:cs typeface="Lexend"/>
                <a:sym typeface="Lexend"/>
              </a:rPr>
              <a:t>Introduction</a:t>
            </a:r>
            <a:endParaRPr>
              <a:latin typeface="Lexend"/>
              <a:ea typeface="Lexend"/>
              <a:cs typeface="Lexend"/>
              <a:sym typeface="Lexend"/>
            </a:endParaRPr>
          </a:p>
          <a:p>
            <a:pPr indent="-228600" lvl="0" marL="228600" rtl="0" algn="l">
              <a:lnSpc>
                <a:spcPct val="150000"/>
              </a:lnSpc>
              <a:spcBef>
                <a:spcPts val="1000"/>
              </a:spcBef>
              <a:spcAft>
                <a:spcPts val="0"/>
              </a:spcAft>
              <a:buClr>
                <a:schemeClr val="dk1"/>
              </a:buClr>
              <a:buSzPts val="2800"/>
              <a:buFont typeface="Lexend"/>
              <a:buChar char="●"/>
            </a:pPr>
            <a:r>
              <a:rPr lang="en-US">
                <a:latin typeface="Lexend"/>
                <a:ea typeface="Lexend"/>
                <a:cs typeface="Lexend"/>
                <a:sym typeface="Lexend"/>
              </a:rPr>
              <a:t>Related Works</a:t>
            </a:r>
            <a:endParaRPr>
              <a:latin typeface="Lexend"/>
              <a:ea typeface="Lexend"/>
              <a:cs typeface="Lexend"/>
              <a:sym typeface="Lexend"/>
            </a:endParaRPr>
          </a:p>
          <a:p>
            <a:pPr indent="-228600" lvl="0" marL="228600" rtl="0" algn="l">
              <a:lnSpc>
                <a:spcPct val="150000"/>
              </a:lnSpc>
              <a:spcBef>
                <a:spcPts val="1000"/>
              </a:spcBef>
              <a:spcAft>
                <a:spcPts val="0"/>
              </a:spcAft>
              <a:buClr>
                <a:schemeClr val="dk1"/>
              </a:buClr>
              <a:buSzPts val="2800"/>
              <a:buFont typeface="Lexend"/>
              <a:buChar char="●"/>
            </a:pPr>
            <a:r>
              <a:rPr lang="en-US">
                <a:latin typeface="Lexend"/>
                <a:ea typeface="Lexend"/>
                <a:cs typeface="Lexend"/>
                <a:sym typeface="Lexend"/>
              </a:rPr>
              <a:t>Concept Design and Implementation</a:t>
            </a:r>
            <a:endParaRPr>
              <a:latin typeface="Lexend"/>
              <a:ea typeface="Lexend"/>
              <a:cs typeface="Lexend"/>
              <a:sym typeface="Lexend"/>
            </a:endParaRPr>
          </a:p>
          <a:p>
            <a:pPr indent="-228600" lvl="0" marL="228600" rtl="0" algn="l">
              <a:lnSpc>
                <a:spcPct val="150000"/>
              </a:lnSpc>
              <a:spcBef>
                <a:spcPts val="1000"/>
              </a:spcBef>
              <a:spcAft>
                <a:spcPts val="0"/>
              </a:spcAft>
              <a:buClr>
                <a:schemeClr val="dk1"/>
              </a:buClr>
              <a:buSzPts val="2800"/>
              <a:buFont typeface="Lexend"/>
              <a:buChar char="●"/>
            </a:pPr>
            <a:r>
              <a:rPr lang="en-US">
                <a:latin typeface="Lexend"/>
                <a:ea typeface="Lexend"/>
                <a:cs typeface="Lexend"/>
                <a:sym typeface="Lexend"/>
              </a:rPr>
              <a:t>Proof of Concept</a:t>
            </a:r>
            <a:endParaRPr>
              <a:latin typeface="Lexend"/>
              <a:ea typeface="Lexend"/>
              <a:cs typeface="Lexend"/>
              <a:sym typeface="Lexend"/>
            </a:endParaRPr>
          </a:p>
          <a:p>
            <a:pPr indent="-228600" lvl="0" marL="228600" rtl="0" algn="l">
              <a:lnSpc>
                <a:spcPct val="150000"/>
              </a:lnSpc>
              <a:spcBef>
                <a:spcPts val="1000"/>
              </a:spcBef>
              <a:spcAft>
                <a:spcPts val="1600"/>
              </a:spcAft>
              <a:buClr>
                <a:schemeClr val="dk1"/>
              </a:buClr>
              <a:buSzPts val="2800"/>
              <a:buFont typeface="Lexend"/>
              <a:buChar char="●"/>
            </a:pPr>
            <a:r>
              <a:rPr lang="en-US">
                <a:latin typeface="Lexend"/>
                <a:ea typeface="Lexend"/>
                <a:cs typeface="Lexend"/>
                <a:sym typeface="Lexend"/>
              </a:rPr>
              <a:t>Discussion</a:t>
            </a:r>
            <a:endParaRPr>
              <a:latin typeface="Lexend"/>
              <a:ea typeface="Lexend"/>
              <a:cs typeface="Lexend"/>
              <a:sym typeface="Lexend"/>
            </a:endParaRPr>
          </a:p>
        </p:txBody>
      </p:sp>
      <p:pic>
        <p:nvPicPr>
          <p:cNvPr descr="daniel-olah-Y-QjZS9FRU0-unsplash" id="82" name="Google Shape;82;g22ed94fcc9c_1_1"/>
          <p:cNvPicPr preferRelativeResize="0"/>
          <p:nvPr/>
        </p:nvPicPr>
        <p:blipFill rotWithShape="1">
          <a:blip r:embed="rId3">
            <a:alphaModFix/>
          </a:blip>
          <a:srcRect b="0" l="0" r="0" t="0"/>
          <a:stretch/>
        </p:blipFill>
        <p:spPr>
          <a:xfrm>
            <a:off x="698350" y="50"/>
            <a:ext cx="5393700" cy="6858000"/>
          </a:xfrm>
          <a:prstGeom prst="rect">
            <a:avLst/>
          </a:prstGeom>
          <a:noFill/>
          <a:ln>
            <a:noFill/>
          </a:ln>
        </p:spPr>
      </p:pic>
      <p:sp>
        <p:nvSpPr>
          <p:cNvPr id="83" name="Google Shape;83;g22ed94fcc9c_1_1"/>
          <p:cNvSpPr txBox="1"/>
          <p:nvPr>
            <p:ph type="title"/>
          </p:nvPr>
        </p:nvSpPr>
        <p:spPr>
          <a:xfrm>
            <a:off x="658800" y="1438325"/>
            <a:ext cx="5393700" cy="1713300"/>
          </a:xfrm>
          <a:prstGeom prst="rect">
            <a:avLst/>
          </a:prstGeom>
        </p:spPr>
        <p:txBody>
          <a:bodyPr anchorCtr="0" anchor="b" bIns="121900" lIns="121900" spcFirstLastPara="1" rIns="121900" wrap="square" tIns="121900">
            <a:normAutofit/>
          </a:bodyPr>
          <a:lstStyle/>
          <a:p>
            <a:pPr indent="0" lvl="0" marL="0" rtl="0" algn="ctr">
              <a:spcBef>
                <a:spcPts val="0"/>
              </a:spcBef>
              <a:spcAft>
                <a:spcPts val="0"/>
              </a:spcAft>
              <a:buNone/>
            </a:pPr>
            <a:r>
              <a:rPr lang="en-US" sz="6000"/>
              <a:t>Structure </a:t>
            </a:r>
            <a:endParaRPr sz="6000"/>
          </a:p>
        </p:txBody>
      </p:sp>
      <p:sp>
        <p:nvSpPr>
          <p:cNvPr id="84" name="Google Shape;84;g22ed94fcc9c_1_1"/>
          <p:cNvSpPr txBox="1"/>
          <p:nvPr>
            <p:ph type="title"/>
          </p:nvPr>
        </p:nvSpPr>
        <p:spPr>
          <a:xfrm>
            <a:off x="-68700" y="-114425"/>
            <a:ext cx="890400" cy="461700"/>
          </a:xfrm>
          <a:prstGeom prst="rect">
            <a:avLst/>
          </a:prstGeom>
        </p:spPr>
        <p:txBody>
          <a:bodyPr anchorCtr="0" anchor="b" bIns="121900" lIns="121900" spcFirstLastPara="1" rIns="121900" wrap="square" tIns="121900">
            <a:spAutoFit/>
          </a:bodyPr>
          <a:lstStyle/>
          <a:p>
            <a:pPr indent="0" lvl="0" marL="0" rtl="0" algn="l">
              <a:spcBef>
                <a:spcPts val="0"/>
              </a:spcBef>
              <a:spcAft>
                <a:spcPts val="0"/>
              </a:spcAft>
              <a:buNone/>
            </a:pPr>
            <a:r>
              <a:rPr lang="en-US" sz="1400">
                <a:solidFill>
                  <a:srgbClr val="EC78A0"/>
                </a:solidFill>
              </a:rPr>
              <a:t>Structure </a:t>
            </a:r>
            <a:endParaRPr sz="1400">
              <a:solidFill>
                <a:srgbClr val="EC78A0"/>
              </a:solidFill>
            </a:endParaRPr>
          </a:p>
        </p:txBody>
      </p:sp>
      <p:sp>
        <p:nvSpPr>
          <p:cNvPr id="85" name="Google Shape;85;g22ed94fcc9c_1_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22ed94fcc9c_1_546"/>
          <p:cNvSpPr txBox="1"/>
          <p:nvPr>
            <p:ph idx="1" type="body"/>
          </p:nvPr>
        </p:nvSpPr>
        <p:spPr>
          <a:xfrm>
            <a:off x="930375" y="649425"/>
            <a:ext cx="5926800" cy="480300"/>
          </a:xfrm>
          <a:prstGeom prst="rect">
            <a:avLst/>
          </a:prstGeom>
          <a:noFill/>
          <a:ln>
            <a:noFill/>
          </a:ln>
        </p:spPr>
        <p:txBody>
          <a:bodyPr anchorCtr="0" anchor="t" bIns="45700" lIns="91425" spcFirstLastPara="1" rIns="91425" wrap="square" tIns="45700">
            <a:spAutoFit/>
          </a:bodyPr>
          <a:lstStyle/>
          <a:p>
            <a:pPr indent="-246380" lvl="0" marL="228600" marR="0" rtl="0" algn="l">
              <a:lnSpc>
                <a:spcPct val="90000"/>
              </a:lnSpc>
              <a:spcBef>
                <a:spcPts val="0"/>
              </a:spcBef>
              <a:spcAft>
                <a:spcPts val="1600"/>
              </a:spcAft>
              <a:buClr>
                <a:schemeClr val="dk1"/>
              </a:buClr>
              <a:buSzPts val="2800"/>
              <a:buChar char="●"/>
            </a:pPr>
            <a:r>
              <a:rPr b="1" lang="en-US"/>
              <a:t>Diagram Analysis 2</a:t>
            </a:r>
            <a:endParaRPr>
              <a:latin typeface="Oswald SemiBold"/>
              <a:ea typeface="Oswald SemiBold"/>
              <a:cs typeface="Oswald SemiBold"/>
              <a:sym typeface="Oswald SemiBold"/>
            </a:endParaRPr>
          </a:p>
        </p:txBody>
      </p:sp>
      <p:sp>
        <p:nvSpPr>
          <p:cNvPr id="416" name="Google Shape;416;g22ed94fcc9c_1_546"/>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g22ed94fcc9c_1_546"/>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418" name="Google Shape;418;g22ed94fcc9c_1_546"/>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sp>
        <p:nvSpPr>
          <p:cNvPr id="419" name="Google Shape;419;g22ed94fcc9c_1_546"/>
          <p:cNvSpPr txBox="1"/>
          <p:nvPr/>
        </p:nvSpPr>
        <p:spPr>
          <a:xfrm>
            <a:off x="5695000" y="1602475"/>
            <a:ext cx="5601600" cy="4426800"/>
          </a:xfrm>
          <a:prstGeom prst="rect">
            <a:avLst/>
          </a:prstGeom>
          <a:noFill/>
          <a:ln>
            <a:noFill/>
          </a:ln>
        </p:spPr>
        <p:txBody>
          <a:bodyPr anchorCtr="0" anchor="t" bIns="45700" lIns="91425" spcFirstLastPara="1" rIns="91425" wrap="square" tIns="45700">
            <a:spAutoFit/>
          </a:bodyPr>
          <a:lstStyle/>
          <a:p>
            <a:pPr indent="-514350" lvl="0" marL="514350" marR="0" rtl="0" algn="l">
              <a:lnSpc>
                <a:spcPct val="115000"/>
              </a:lnSpc>
              <a:spcBef>
                <a:spcPts val="0"/>
              </a:spcBef>
              <a:spcAft>
                <a:spcPts val="0"/>
              </a:spcAft>
              <a:buClr>
                <a:schemeClr val="dk1"/>
              </a:buClr>
              <a:buSzPts val="2800"/>
              <a:buFont typeface="Source Code Pro"/>
              <a:buAutoNum type="arabicPeriod"/>
            </a:pPr>
            <a:r>
              <a:rPr lang="en-US" sz="2400">
                <a:solidFill>
                  <a:schemeClr val="dk2"/>
                </a:solidFill>
                <a:latin typeface="Source Code Pro"/>
                <a:ea typeface="Source Code Pro"/>
                <a:cs typeface="Source Code Pro"/>
                <a:sym typeface="Source Code Pro"/>
              </a:rPr>
              <a:t>The design of the roller part should be tilted toward the center of the palm instead of a horizontal position.</a:t>
            </a:r>
            <a:endParaRPr sz="2400">
              <a:solidFill>
                <a:schemeClr val="dk2"/>
              </a:solidFill>
              <a:latin typeface="Source Code Pro"/>
              <a:ea typeface="Source Code Pro"/>
              <a:cs typeface="Source Code Pro"/>
              <a:sym typeface="Source Code Pro"/>
            </a:endParaRPr>
          </a:p>
          <a:p>
            <a:pPr indent="0" lvl="0" marL="228600" marR="0" rtl="0" algn="l">
              <a:lnSpc>
                <a:spcPct val="115000"/>
              </a:lnSpc>
              <a:spcBef>
                <a:spcPts val="0"/>
              </a:spcBef>
              <a:spcAft>
                <a:spcPts val="0"/>
              </a:spcAft>
              <a:buNone/>
            </a:pPr>
            <a:r>
              <a:t/>
            </a:r>
            <a:endParaRPr sz="2400">
              <a:solidFill>
                <a:schemeClr val="dk2"/>
              </a:solidFill>
              <a:latin typeface="Source Code Pro"/>
              <a:ea typeface="Source Code Pro"/>
              <a:cs typeface="Source Code Pro"/>
              <a:sym typeface="Source Code Pro"/>
            </a:endParaRPr>
          </a:p>
          <a:p>
            <a:pPr indent="-514350" lvl="0" marL="514350" marR="0" rtl="0" algn="l">
              <a:lnSpc>
                <a:spcPct val="115000"/>
              </a:lnSpc>
              <a:spcBef>
                <a:spcPts val="0"/>
              </a:spcBef>
              <a:spcAft>
                <a:spcPts val="0"/>
              </a:spcAft>
              <a:buClr>
                <a:schemeClr val="dk1"/>
              </a:buClr>
              <a:buSzPts val="2800"/>
              <a:buFont typeface="Source Code Pro"/>
              <a:buAutoNum type="arabicPeriod"/>
            </a:pPr>
            <a:r>
              <a:rPr lang="en-US" sz="2400">
                <a:solidFill>
                  <a:schemeClr val="dk2"/>
                </a:solidFill>
                <a:latin typeface="Source Code Pro"/>
                <a:ea typeface="Source Code Pro"/>
                <a:cs typeface="Source Code Pro"/>
                <a:sym typeface="Source Code Pro"/>
              </a:rPr>
              <a:t>The servo2 should be located below the center of the palm, rather than the center of the hand.</a:t>
            </a:r>
            <a:endParaRPr b="0" i="0" sz="2400" u="none" cap="none" strike="noStrike">
              <a:solidFill>
                <a:schemeClr val="dk1"/>
              </a:solidFill>
              <a:latin typeface="Calibri"/>
              <a:ea typeface="Calibri"/>
              <a:cs typeface="Calibri"/>
              <a:sym typeface="Calibri"/>
            </a:endParaRPr>
          </a:p>
        </p:txBody>
      </p:sp>
      <p:pic>
        <p:nvPicPr>
          <p:cNvPr id="420" name="Google Shape;420;g22ed94fcc9c_1_546"/>
          <p:cNvPicPr preferRelativeResize="0"/>
          <p:nvPr/>
        </p:nvPicPr>
        <p:blipFill>
          <a:blip r:embed="rId3">
            <a:alphaModFix/>
          </a:blip>
          <a:stretch>
            <a:fillRect/>
          </a:stretch>
        </p:blipFill>
        <p:spPr>
          <a:xfrm>
            <a:off x="1078288" y="1104138"/>
            <a:ext cx="3834565" cy="5423473"/>
          </a:xfrm>
          <a:prstGeom prst="rect">
            <a:avLst/>
          </a:prstGeom>
          <a:noFill/>
          <a:ln>
            <a:noFill/>
          </a:ln>
        </p:spPr>
      </p:pic>
      <p:sp>
        <p:nvSpPr>
          <p:cNvPr id="421" name="Google Shape;421;g22ed94fcc9c_1_54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15"/>
          <p:cNvSpPr txBox="1"/>
          <p:nvPr>
            <p:ph idx="1" type="body"/>
          </p:nvPr>
        </p:nvSpPr>
        <p:spPr>
          <a:xfrm>
            <a:off x="1098150" y="1958425"/>
            <a:ext cx="10678200" cy="3909600"/>
          </a:xfrm>
          <a:prstGeom prst="rect">
            <a:avLst/>
          </a:prstGeom>
          <a:noFill/>
          <a:ln>
            <a:noFill/>
          </a:ln>
        </p:spPr>
        <p:txBody>
          <a:bodyPr anchorCtr="0" anchor="t" bIns="45700" lIns="91425" spcFirstLastPara="1" rIns="91425" wrap="square" tIns="45700">
            <a:spAutoFit/>
          </a:bodyPr>
          <a:lstStyle/>
          <a:p>
            <a:pPr indent="-342900" lvl="0" marL="342900" rtl="0" algn="l">
              <a:lnSpc>
                <a:spcPct val="90000"/>
              </a:lnSpc>
              <a:spcBef>
                <a:spcPts val="1000"/>
              </a:spcBef>
              <a:spcAft>
                <a:spcPts val="0"/>
              </a:spcAft>
              <a:buClr>
                <a:schemeClr val="dk1"/>
              </a:buClr>
              <a:buSzPts val="2000"/>
              <a:buFont typeface="Arial"/>
              <a:buAutoNum type="arabicPeriod"/>
            </a:pPr>
            <a:r>
              <a:rPr lang="en-US" sz="2000"/>
              <a:t>Haptic can provide better </a:t>
            </a:r>
            <a:r>
              <a:rPr lang="en-US" sz="2000"/>
              <a:t>judgement </a:t>
            </a:r>
            <a:r>
              <a:rPr lang="en-US" sz="2000"/>
              <a:t>when visual </a:t>
            </a:r>
            <a:r>
              <a:rPr lang="en-US" sz="2000"/>
              <a:t>information</a:t>
            </a:r>
            <a:r>
              <a:rPr lang="en-US" sz="2000"/>
              <a:t> is insufficient, such as during rotation (010).</a:t>
            </a:r>
            <a:endParaRPr sz="2000"/>
          </a:p>
          <a:p>
            <a:pPr indent="-215900" lvl="0" marL="342900" rtl="0" algn="l">
              <a:lnSpc>
                <a:spcPct val="90000"/>
              </a:lnSpc>
              <a:spcBef>
                <a:spcPts val="1000"/>
              </a:spcBef>
              <a:spcAft>
                <a:spcPts val="0"/>
              </a:spcAft>
              <a:buClr>
                <a:schemeClr val="dk1"/>
              </a:buClr>
              <a:buSzPts val="2000"/>
              <a:buFont typeface="Arial"/>
              <a:buNone/>
            </a:pPr>
            <a:r>
              <a:t/>
            </a:r>
            <a:endParaRPr sz="2000"/>
          </a:p>
          <a:p>
            <a:pPr indent="-342900" lvl="0" marL="342900" rtl="0" algn="l">
              <a:lnSpc>
                <a:spcPct val="90000"/>
              </a:lnSpc>
              <a:spcBef>
                <a:spcPts val="1000"/>
              </a:spcBef>
              <a:spcAft>
                <a:spcPts val="0"/>
              </a:spcAft>
              <a:buClr>
                <a:schemeClr val="dk1"/>
              </a:buClr>
              <a:buSzPts val="2000"/>
              <a:buFont typeface="Arial"/>
              <a:buAutoNum type="arabicPeriod"/>
            </a:pPr>
            <a:r>
              <a:rPr lang="en-US" sz="2000"/>
              <a:t>Haptic can provide instant feedback about changes (009), a feature where it distinctly outperforms vision.</a:t>
            </a:r>
            <a:endParaRPr sz="2000"/>
          </a:p>
          <a:p>
            <a:pPr indent="-215900" lvl="0" marL="342900" rtl="0" algn="l">
              <a:lnSpc>
                <a:spcPct val="90000"/>
              </a:lnSpc>
              <a:spcBef>
                <a:spcPts val="1000"/>
              </a:spcBef>
              <a:spcAft>
                <a:spcPts val="0"/>
              </a:spcAft>
              <a:buClr>
                <a:schemeClr val="dk1"/>
              </a:buClr>
              <a:buSzPts val="2000"/>
              <a:buFont typeface="Arial"/>
              <a:buNone/>
            </a:pPr>
            <a:r>
              <a:t/>
            </a:r>
            <a:endParaRPr sz="2000"/>
          </a:p>
          <a:p>
            <a:pPr indent="-342900" lvl="0" marL="342900" rtl="0" algn="l">
              <a:lnSpc>
                <a:spcPct val="90000"/>
              </a:lnSpc>
              <a:spcBef>
                <a:spcPts val="1000"/>
              </a:spcBef>
              <a:spcAft>
                <a:spcPts val="0"/>
              </a:spcAft>
              <a:buClr>
                <a:schemeClr val="dk1"/>
              </a:buClr>
              <a:buSzPts val="2000"/>
              <a:buFont typeface="Arial"/>
              <a:buAutoNum type="arabicPeriod"/>
            </a:pPr>
            <a:r>
              <a:rPr lang="en-US" sz="2000"/>
              <a:t>MotionAvatar can provide a better user experience(002, 004, 008) and a more realistic feeling (001, 005)</a:t>
            </a:r>
            <a:endParaRPr sz="2000"/>
          </a:p>
          <a:p>
            <a:pPr indent="-215900" lvl="0" marL="342900" rtl="0" algn="l">
              <a:lnSpc>
                <a:spcPct val="90000"/>
              </a:lnSpc>
              <a:spcBef>
                <a:spcPts val="1000"/>
              </a:spcBef>
              <a:spcAft>
                <a:spcPts val="0"/>
              </a:spcAft>
              <a:buClr>
                <a:schemeClr val="dk1"/>
              </a:buClr>
              <a:buSzPts val="2000"/>
              <a:buFont typeface="Arial"/>
              <a:buNone/>
            </a:pPr>
            <a:r>
              <a:t/>
            </a:r>
            <a:endParaRPr sz="2000"/>
          </a:p>
          <a:p>
            <a:pPr indent="-342900" lvl="0" marL="342900" rtl="0" algn="l">
              <a:lnSpc>
                <a:spcPct val="90000"/>
              </a:lnSpc>
              <a:spcBef>
                <a:spcPts val="1000"/>
              </a:spcBef>
              <a:spcAft>
                <a:spcPts val="1600"/>
              </a:spcAft>
              <a:buClr>
                <a:schemeClr val="dk1"/>
              </a:buClr>
              <a:buSzPts val="2000"/>
              <a:buFont typeface="Arial"/>
              <a:buAutoNum type="arabicPeriod"/>
            </a:pPr>
            <a:r>
              <a:rPr lang="en-US" sz="2000"/>
              <a:t>MotionAvatar can help users to establish a haptic reference for the self-moving objects in virtual space (005).</a:t>
            </a:r>
            <a:endParaRPr sz="2000"/>
          </a:p>
        </p:txBody>
      </p:sp>
      <p:sp>
        <p:nvSpPr>
          <p:cNvPr id="427" name="Google Shape;427;p15"/>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246380" lvl="0" marL="228600" marR="0" rtl="0" algn="l">
              <a:lnSpc>
                <a:spcPct val="90000"/>
              </a:lnSpc>
              <a:spcBef>
                <a:spcPts val="0"/>
              </a:spcBef>
              <a:spcAft>
                <a:spcPts val="1600"/>
              </a:spcAft>
              <a:buClr>
                <a:schemeClr val="dk1"/>
              </a:buClr>
              <a:buSzPts val="2800"/>
              <a:buFont typeface="Source Code Pro"/>
              <a:buChar char="●"/>
            </a:pPr>
            <a:r>
              <a:t/>
            </a:r>
            <a:endParaRPr b="1" sz="2400">
              <a:solidFill>
                <a:schemeClr val="dk2"/>
              </a:solidFill>
              <a:latin typeface="Source Code Pro"/>
              <a:ea typeface="Source Code Pro"/>
              <a:cs typeface="Source Code Pro"/>
              <a:sym typeface="Source Code Pro"/>
            </a:endParaRPr>
          </a:p>
        </p:txBody>
      </p:sp>
      <p:sp>
        <p:nvSpPr>
          <p:cNvPr id="428" name="Google Shape;428;p15"/>
          <p:cNvSpPr txBox="1"/>
          <p:nvPr>
            <p:ph type="title"/>
          </p:nvPr>
        </p:nvSpPr>
        <p:spPr>
          <a:xfrm>
            <a:off x="108600" y="1443450"/>
            <a:ext cx="4629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FINDING</a:t>
            </a:r>
            <a:endParaRPr>
              <a:solidFill>
                <a:schemeClr val="lt1"/>
              </a:solidFill>
            </a:endParaRPr>
          </a:p>
        </p:txBody>
      </p:sp>
      <p:sp>
        <p:nvSpPr>
          <p:cNvPr id="429" name="Google Shape;429;p15"/>
          <p:cNvSpPr txBox="1"/>
          <p:nvPr>
            <p:ph idx="1" type="body"/>
          </p:nvPr>
        </p:nvSpPr>
        <p:spPr>
          <a:xfrm>
            <a:off x="988750" y="686300"/>
            <a:ext cx="3816600" cy="480300"/>
          </a:xfrm>
          <a:prstGeom prst="rect">
            <a:avLst/>
          </a:prstGeom>
          <a:noFill/>
          <a:ln>
            <a:noFill/>
          </a:ln>
        </p:spPr>
        <p:txBody>
          <a:bodyPr anchorCtr="0" anchor="t" bIns="45700" lIns="91425" spcFirstLastPara="1" rIns="91425" wrap="square" tIns="45700">
            <a:spAutoFit/>
          </a:bodyPr>
          <a:lstStyle/>
          <a:p>
            <a:pPr indent="-246380" lvl="0" marL="228600" marR="0" rtl="0" algn="l">
              <a:lnSpc>
                <a:spcPct val="90000"/>
              </a:lnSpc>
              <a:spcBef>
                <a:spcPts val="0"/>
              </a:spcBef>
              <a:spcAft>
                <a:spcPts val="1600"/>
              </a:spcAft>
              <a:buClr>
                <a:schemeClr val="dk1"/>
              </a:buClr>
              <a:buSzPts val="2800"/>
              <a:buChar char="●"/>
            </a:pPr>
            <a:r>
              <a:rPr b="1" lang="en-US"/>
              <a:t>Feedback Analysis:</a:t>
            </a:r>
            <a:endParaRPr b="1"/>
          </a:p>
        </p:txBody>
      </p:sp>
      <p:sp>
        <p:nvSpPr>
          <p:cNvPr id="430" name="Google Shape;430;p15"/>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431" name="Google Shape;431;p1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pic>
        <p:nvPicPr>
          <p:cNvPr descr="微信图片_20230627191354" id="436" name="Google Shape;436;g25871f57481_0_1"/>
          <p:cNvPicPr preferRelativeResize="0"/>
          <p:nvPr/>
        </p:nvPicPr>
        <p:blipFill rotWithShape="1">
          <a:blip r:embed="rId3">
            <a:alphaModFix/>
          </a:blip>
          <a:srcRect b="0" l="0" r="0" t="0"/>
          <a:stretch/>
        </p:blipFill>
        <p:spPr>
          <a:xfrm>
            <a:off x="8320903" y="1692243"/>
            <a:ext cx="2560320" cy="2560320"/>
          </a:xfrm>
          <a:prstGeom prst="rect">
            <a:avLst/>
          </a:prstGeom>
          <a:noFill/>
          <a:ln>
            <a:noFill/>
          </a:ln>
        </p:spPr>
      </p:pic>
      <p:pic>
        <p:nvPicPr>
          <p:cNvPr descr="微信图片_20230627191344" id="437" name="Google Shape;437;g25871f57481_0_1"/>
          <p:cNvPicPr preferRelativeResize="0"/>
          <p:nvPr/>
        </p:nvPicPr>
        <p:blipFill rotWithShape="1">
          <a:blip r:embed="rId4">
            <a:alphaModFix/>
          </a:blip>
          <a:srcRect b="5285" l="13888" r="5505" t="0"/>
          <a:stretch/>
        </p:blipFill>
        <p:spPr>
          <a:xfrm>
            <a:off x="8320898" y="0"/>
            <a:ext cx="2560325" cy="1692249"/>
          </a:xfrm>
          <a:prstGeom prst="rect">
            <a:avLst/>
          </a:prstGeom>
          <a:noFill/>
          <a:ln>
            <a:noFill/>
          </a:ln>
        </p:spPr>
      </p:pic>
      <p:sp>
        <p:nvSpPr>
          <p:cNvPr id="438" name="Google Shape;438;g25871f57481_0_1"/>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g25871f57481_0_1"/>
          <p:cNvSpPr txBox="1"/>
          <p:nvPr>
            <p:ph type="title"/>
          </p:nvPr>
        </p:nvSpPr>
        <p:spPr>
          <a:xfrm>
            <a:off x="-41525" y="0"/>
            <a:ext cx="1062300" cy="5079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500">
                <a:solidFill>
                  <a:schemeClr val="lt1"/>
                </a:solidFill>
                <a:latin typeface="Oswald Light"/>
                <a:ea typeface="Oswald Light"/>
                <a:cs typeface="Oswald Light"/>
                <a:sym typeface="Oswald Light"/>
              </a:rPr>
              <a:t>Proof of Concept</a:t>
            </a:r>
            <a:endParaRPr sz="1500">
              <a:solidFill>
                <a:schemeClr val="lt1"/>
              </a:solidFill>
              <a:latin typeface="Oswald Light"/>
              <a:ea typeface="Oswald Light"/>
              <a:cs typeface="Oswald Light"/>
              <a:sym typeface="Oswald Light"/>
            </a:endParaRPr>
          </a:p>
        </p:txBody>
      </p:sp>
      <p:sp>
        <p:nvSpPr>
          <p:cNvPr id="440" name="Google Shape;440;g25871f57481_0_1"/>
          <p:cNvSpPr txBox="1"/>
          <p:nvPr/>
        </p:nvSpPr>
        <p:spPr>
          <a:xfrm>
            <a:off x="122550" y="593700"/>
            <a:ext cx="435000" cy="56706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US" sz="3600">
                <a:solidFill>
                  <a:schemeClr val="lt1"/>
                </a:solidFill>
                <a:latin typeface="Oswald"/>
                <a:ea typeface="Oswald"/>
                <a:cs typeface="Oswald"/>
                <a:sym typeface="Oswald"/>
              </a:rPr>
              <a:t>EXPERIMENTS </a:t>
            </a:r>
            <a:endParaRPr sz="3600">
              <a:solidFill>
                <a:schemeClr val="lt1"/>
              </a:solidFill>
              <a:latin typeface="Oswald"/>
              <a:ea typeface="Oswald"/>
              <a:cs typeface="Oswald"/>
              <a:sym typeface="Oswald"/>
            </a:endParaRPr>
          </a:p>
        </p:txBody>
      </p:sp>
      <p:sp>
        <p:nvSpPr>
          <p:cNvPr id="441" name="Google Shape;441;g25871f57481_0_1"/>
          <p:cNvSpPr txBox="1"/>
          <p:nvPr>
            <p:ph idx="12" type="sldNum"/>
          </p:nvPr>
        </p:nvSpPr>
        <p:spPr>
          <a:xfrm>
            <a:off x="9307875"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442" name="Google Shape;442;g25871f57481_0_1"/>
          <p:cNvSpPr txBox="1"/>
          <p:nvPr>
            <p:ph idx="1" type="body"/>
          </p:nvPr>
        </p:nvSpPr>
        <p:spPr>
          <a:xfrm>
            <a:off x="1288275" y="1545225"/>
            <a:ext cx="5419800" cy="10149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None/>
            </a:pPr>
            <a:r>
              <a:rPr lang="en-US">
                <a:solidFill>
                  <a:schemeClr val="dk1"/>
                </a:solidFill>
                <a:latin typeface="Source Code Pro ExtraBold"/>
                <a:ea typeface="Source Code Pro ExtraBold"/>
                <a:cs typeface="Source Code Pro ExtraBold"/>
                <a:sym typeface="Source Code Pro ExtraBold"/>
              </a:rPr>
              <a:t>Experiment 2</a:t>
            </a:r>
            <a:endParaRPr>
              <a:solidFill>
                <a:schemeClr val="dk1"/>
              </a:solidFill>
            </a:endParaRPr>
          </a:p>
          <a:p>
            <a:pPr indent="0" lvl="0" marL="0" rtl="0" algn="l">
              <a:lnSpc>
                <a:spcPct val="115000"/>
              </a:lnSpc>
              <a:spcBef>
                <a:spcPts val="1000"/>
              </a:spcBef>
              <a:spcAft>
                <a:spcPts val="0"/>
              </a:spcAft>
              <a:buNone/>
            </a:pPr>
            <a:r>
              <a:rPr lang="en-US">
                <a:solidFill>
                  <a:srgbClr val="434343"/>
                </a:solidFill>
              </a:rPr>
              <a:t>User Experience (N=10)</a:t>
            </a:r>
            <a:endParaRPr sz="2000">
              <a:solidFill>
                <a:srgbClr val="434343"/>
              </a:solidFill>
            </a:endParaRPr>
          </a:p>
        </p:txBody>
      </p:sp>
      <p:pic>
        <p:nvPicPr>
          <p:cNvPr id="443" name="Google Shape;443;g25871f57481_0_1"/>
          <p:cNvPicPr preferRelativeResize="0"/>
          <p:nvPr/>
        </p:nvPicPr>
        <p:blipFill>
          <a:blip r:embed="rId5">
            <a:alphaModFix/>
          </a:blip>
          <a:stretch>
            <a:fillRect/>
          </a:stretch>
        </p:blipFill>
        <p:spPr>
          <a:xfrm>
            <a:off x="8320910" y="4252575"/>
            <a:ext cx="2560317" cy="2560323"/>
          </a:xfrm>
          <a:prstGeom prst="rect">
            <a:avLst/>
          </a:prstGeom>
          <a:noFill/>
          <a:ln>
            <a:noFill/>
          </a:ln>
        </p:spPr>
      </p:pic>
      <p:pic>
        <p:nvPicPr>
          <p:cNvPr id="444" name="Google Shape;444;g25871f57481_0_1"/>
          <p:cNvPicPr preferRelativeResize="0"/>
          <p:nvPr/>
        </p:nvPicPr>
        <p:blipFill>
          <a:blip r:embed="rId6">
            <a:alphaModFix/>
          </a:blip>
          <a:stretch>
            <a:fillRect/>
          </a:stretch>
        </p:blipFill>
        <p:spPr>
          <a:xfrm>
            <a:off x="1288275" y="3566775"/>
            <a:ext cx="6130940" cy="1692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g22ed94fcc9c_1_347"/>
          <p:cNvSpPr/>
          <p:nvPr/>
        </p:nvSpPr>
        <p:spPr>
          <a:xfrm>
            <a:off x="7020680" y="1289018"/>
            <a:ext cx="4641175" cy="4245875"/>
          </a:xfrm>
          <a:prstGeom prst="flowChartProcess">
            <a:avLst/>
          </a:prstGeom>
          <a:noFill/>
          <a:ln cap="flat" cmpd="sng" w="76200">
            <a:solidFill>
              <a:srgbClr val="EC78A0"/>
            </a:solidFill>
            <a:prstDash val="lgDash"/>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002" id="450" name="Google Shape;450;g22ed94fcc9c_1_347"/>
          <p:cNvPicPr preferRelativeResize="0"/>
          <p:nvPr/>
        </p:nvPicPr>
        <p:blipFill rotWithShape="1">
          <a:blip r:embed="rId3">
            <a:alphaModFix/>
          </a:blip>
          <a:srcRect b="4773" l="1610" r="1377" t="2539"/>
          <a:stretch/>
        </p:blipFill>
        <p:spPr>
          <a:xfrm>
            <a:off x="7136905" y="1473143"/>
            <a:ext cx="4425324" cy="3935475"/>
          </a:xfrm>
          <a:prstGeom prst="rect">
            <a:avLst/>
          </a:prstGeom>
          <a:noFill/>
          <a:ln>
            <a:noFill/>
          </a:ln>
        </p:spPr>
      </p:pic>
      <p:sp>
        <p:nvSpPr>
          <p:cNvPr id="451" name="Google Shape;451;g22ed94fcc9c_1_347"/>
          <p:cNvSpPr/>
          <p:nvPr/>
        </p:nvSpPr>
        <p:spPr>
          <a:xfrm>
            <a:off x="1017825" y="1256568"/>
            <a:ext cx="5451000" cy="20391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100000"/>
              </a:lnSpc>
              <a:spcBef>
                <a:spcPts val="0"/>
              </a:spcBef>
              <a:spcAft>
                <a:spcPts val="0"/>
              </a:spcAft>
              <a:buClr>
                <a:srgbClr val="EC78A0"/>
              </a:buClr>
              <a:buSzPts val="2400"/>
              <a:buFont typeface="Source Code Pro"/>
              <a:buChar char="●"/>
            </a:pPr>
            <a:r>
              <a:rPr b="1" lang="en-US" sz="2400">
                <a:solidFill>
                  <a:srgbClr val="434343"/>
                </a:solidFill>
                <a:latin typeface="Source Code Pro"/>
                <a:ea typeface="Source Code Pro"/>
                <a:cs typeface="Source Code Pro"/>
                <a:sym typeface="Source Code Pro"/>
              </a:rPr>
              <a:t>User Experience (Passive)</a:t>
            </a:r>
            <a:endParaRPr sz="1600">
              <a:solidFill>
                <a:srgbClr val="434343"/>
              </a:solidFill>
              <a:latin typeface="Source Code Pro"/>
              <a:ea typeface="Source Code Pro"/>
              <a:cs typeface="Source Code Pro"/>
              <a:sym typeface="Source Code Pro"/>
            </a:endParaRPr>
          </a:p>
          <a:p>
            <a:pPr indent="0" lvl="0" marL="0" marR="0" rtl="0" algn="just">
              <a:lnSpc>
                <a:spcPct val="100000"/>
              </a:lnSpc>
              <a:spcBef>
                <a:spcPts val="1000"/>
              </a:spcBef>
              <a:spcAft>
                <a:spcPts val="0"/>
              </a:spcAft>
              <a:buNone/>
            </a:pPr>
            <a:r>
              <a:rPr lang="en-US" sz="1600">
                <a:solidFill>
                  <a:srgbClr val="434343"/>
                </a:solidFill>
                <a:latin typeface="Source Code Pro"/>
                <a:ea typeface="Source Code Pro"/>
                <a:cs typeface="Source Code Pro"/>
                <a:sym typeface="Source Code Pro"/>
              </a:rPr>
              <a:t>Users do the experience </a:t>
            </a:r>
            <a:r>
              <a:rPr lang="en-US" sz="1600" u="sng">
                <a:solidFill>
                  <a:srgbClr val="434343"/>
                </a:solidFill>
                <a:highlight>
                  <a:srgbClr val="EC78A0"/>
                </a:highlight>
                <a:latin typeface="Source Code Pro"/>
                <a:ea typeface="Source Code Pro"/>
                <a:cs typeface="Source Code Pro"/>
                <a:sym typeface="Source Code Pro"/>
              </a:rPr>
              <a:t>within/without</a:t>
            </a:r>
            <a:r>
              <a:rPr lang="en-US" sz="1600">
                <a:solidFill>
                  <a:srgbClr val="434343"/>
                </a:solidFill>
                <a:latin typeface="Source Code Pro"/>
                <a:ea typeface="Source Code Pro"/>
                <a:cs typeface="Source Code Pro"/>
                <a:sym typeface="Source Code Pro"/>
              </a:rPr>
              <a:t> the MotionAvatar when the motion of the virtual vehicle is not operated by the user.</a:t>
            </a:r>
            <a:endParaRPr sz="1600">
              <a:solidFill>
                <a:srgbClr val="434343"/>
              </a:solidFill>
              <a:latin typeface="Source Code Pro"/>
              <a:ea typeface="Source Code Pro"/>
              <a:cs typeface="Source Code Pro"/>
              <a:sym typeface="Source Code Pro"/>
            </a:endParaRPr>
          </a:p>
          <a:p>
            <a:pPr indent="0" lvl="0" marL="0" marR="0" rtl="0" algn="just">
              <a:lnSpc>
                <a:spcPct val="100000"/>
              </a:lnSpc>
              <a:spcBef>
                <a:spcPts val="0"/>
              </a:spcBef>
              <a:spcAft>
                <a:spcPts val="0"/>
              </a:spcAft>
              <a:buNone/>
            </a:pPr>
            <a:r>
              <a:rPr lang="en-US" sz="1600">
                <a:solidFill>
                  <a:srgbClr val="434343"/>
                </a:solidFill>
                <a:latin typeface="Source Code Pro"/>
                <a:ea typeface="Source Code Pro"/>
                <a:cs typeface="Source Code Pro"/>
                <a:sym typeface="Source Code Pro"/>
              </a:rPr>
              <a:t>Then fill out the </a:t>
            </a:r>
            <a:r>
              <a:rPr lang="en-US" sz="1600" u="sng">
                <a:solidFill>
                  <a:srgbClr val="434343"/>
                </a:solidFill>
                <a:highlight>
                  <a:srgbClr val="EC78A0"/>
                </a:highlight>
                <a:latin typeface="Source Code Pro"/>
                <a:ea typeface="Source Code Pro"/>
                <a:cs typeface="Source Code Pro"/>
                <a:sym typeface="Source Code Pro"/>
              </a:rPr>
              <a:t>questionnaires</a:t>
            </a:r>
            <a:r>
              <a:rPr lang="en-US" sz="1600">
                <a:solidFill>
                  <a:srgbClr val="434343"/>
                </a:solidFill>
                <a:latin typeface="Source Code Pro"/>
                <a:ea typeface="Source Code Pro"/>
                <a:cs typeface="Source Code Pro"/>
                <a:sym typeface="Source Code Pro"/>
              </a:rPr>
              <a:t>.</a:t>
            </a:r>
            <a:endParaRPr sz="1600">
              <a:solidFill>
                <a:srgbClr val="434343"/>
              </a:solidFill>
              <a:latin typeface="Source Code Pro"/>
              <a:ea typeface="Source Code Pro"/>
              <a:cs typeface="Source Code Pro"/>
              <a:sym typeface="Source Code Pro"/>
            </a:endParaRPr>
          </a:p>
        </p:txBody>
      </p:sp>
      <p:sp>
        <p:nvSpPr>
          <p:cNvPr id="452" name="Google Shape;452;g22ed94fcc9c_1_347"/>
          <p:cNvSpPr/>
          <p:nvPr/>
        </p:nvSpPr>
        <p:spPr>
          <a:xfrm>
            <a:off x="1051025" y="4096918"/>
            <a:ext cx="5501400" cy="15045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115000"/>
              </a:lnSpc>
              <a:spcBef>
                <a:spcPts val="0"/>
              </a:spcBef>
              <a:spcAft>
                <a:spcPts val="0"/>
              </a:spcAft>
              <a:buClr>
                <a:schemeClr val="dk1"/>
              </a:buClr>
              <a:buSzPts val="2400"/>
              <a:buFont typeface="Source Code Pro"/>
              <a:buChar char="●"/>
            </a:pPr>
            <a:r>
              <a:rPr b="1" lang="en-US" sz="2400">
                <a:solidFill>
                  <a:srgbClr val="434343"/>
                </a:solidFill>
                <a:latin typeface="Source Code Pro"/>
                <a:ea typeface="Source Code Pro"/>
                <a:cs typeface="Source Code Pro"/>
                <a:sym typeface="Source Code Pro"/>
              </a:rPr>
              <a:t>User Experience (Active)</a:t>
            </a:r>
            <a:endParaRPr sz="2400">
              <a:solidFill>
                <a:srgbClr val="434343"/>
              </a:solidFill>
              <a:latin typeface="Source Code Pro"/>
              <a:ea typeface="Source Code Pro"/>
              <a:cs typeface="Source Code Pro"/>
              <a:sym typeface="Source Code Pro"/>
            </a:endParaRPr>
          </a:p>
          <a:p>
            <a:pPr indent="0" lvl="0" marL="0" marR="0" rtl="0" algn="just">
              <a:lnSpc>
                <a:spcPct val="100000"/>
              </a:lnSpc>
              <a:spcBef>
                <a:spcPts val="0"/>
              </a:spcBef>
              <a:spcAft>
                <a:spcPts val="0"/>
              </a:spcAft>
              <a:buNone/>
            </a:pPr>
            <a:r>
              <a:rPr lang="en-US" sz="1600">
                <a:solidFill>
                  <a:srgbClr val="434343"/>
                </a:solidFill>
                <a:latin typeface="Source Code Pro"/>
                <a:ea typeface="Source Code Pro"/>
                <a:cs typeface="Source Code Pro"/>
                <a:sym typeface="Source Code Pro"/>
              </a:rPr>
              <a:t>Users do the experience </a:t>
            </a:r>
            <a:r>
              <a:rPr lang="en-US" sz="1600" u="sng">
                <a:solidFill>
                  <a:srgbClr val="434343"/>
                </a:solidFill>
                <a:highlight>
                  <a:srgbClr val="EC78A0"/>
                </a:highlight>
                <a:latin typeface="Source Code Pro"/>
                <a:ea typeface="Source Code Pro"/>
                <a:cs typeface="Source Code Pro"/>
                <a:sym typeface="Source Code Pro"/>
              </a:rPr>
              <a:t>within/without</a:t>
            </a:r>
            <a:r>
              <a:rPr lang="en-US" sz="1600">
                <a:solidFill>
                  <a:srgbClr val="434343"/>
                </a:solidFill>
                <a:latin typeface="Source Code Pro"/>
                <a:ea typeface="Source Code Pro"/>
                <a:cs typeface="Source Code Pro"/>
                <a:sym typeface="Source Code Pro"/>
              </a:rPr>
              <a:t> the MotionAvatar when the motion of the virtual vehicle is actively operated by the user.</a:t>
            </a:r>
            <a:endParaRPr sz="1600">
              <a:solidFill>
                <a:srgbClr val="434343"/>
              </a:solidFill>
              <a:latin typeface="Source Code Pro"/>
              <a:ea typeface="Source Code Pro"/>
              <a:cs typeface="Source Code Pro"/>
              <a:sym typeface="Source Code Pro"/>
            </a:endParaRPr>
          </a:p>
          <a:p>
            <a:pPr indent="0" lvl="0" marL="0" marR="0" rtl="0" algn="just">
              <a:lnSpc>
                <a:spcPct val="100000"/>
              </a:lnSpc>
              <a:spcBef>
                <a:spcPts val="0"/>
              </a:spcBef>
              <a:spcAft>
                <a:spcPts val="0"/>
              </a:spcAft>
              <a:buNone/>
            </a:pPr>
            <a:r>
              <a:rPr lang="en-US" sz="1600">
                <a:solidFill>
                  <a:srgbClr val="434343"/>
                </a:solidFill>
                <a:latin typeface="Source Code Pro"/>
                <a:ea typeface="Source Code Pro"/>
                <a:cs typeface="Source Code Pro"/>
                <a:sym typeface="Source Code Pro"/>
              </a:rPr>
              <a:t>Then fill out the </a:t>
            </a:r>
            <a:r>
              <a:rPr lang="en-US" sz="1600" u="sng">
                <a:solidFill>
                  <a:srgbClr val="434343"/>
                </a:solidFill>
                <a:highlight>
                  <a:srgbClr val="EC78A0"/>
                </a:highlight>
                <a:latin typeface="Source Code Pro"/>
                <a:ea typeface="Source Code Pro"/>
                <a:cs typeface="Source Code Pro"/>
                <a:sym typeface="Source Code Pro"/>
              </a:rPr>
              <a:t>questionnaires</a:t>
            </a:r>
            <a:r>
              <a:rPr lang="en-US" sz="1600">
                <a:solidFill>
                  <a:srgbClr val="434343"/>
                </a:solidFill>
                <a:latin typeface="Source Code Pro"/>
                <a:ea typeface="Source Code Pro"/>
                <a:cs typeface="Source Code Pro"/>
                <a:sym typeface="Source Code Pro"/>
              </a:rPr>
              <a:t>.</a:t>
            </a:r>
            <a:endParaRPr sz="1800">
              <a:solidFill>
                <a:srgbClr val="434343"/>
              </a:solidFill>
              <a:latin typeface="Source Code Pro"/>
              <a:ea typeface="Source Code Pro"/>
              <a:cs typeface="Source Code Pro"/>
              <a:sym typeface="Source Code Pro"/>
            </a:endParaRPr>
          </a:p>
        </p:txBody>
      </p:sp>
      <p:sp>
        <p:nvSpPr>
          <p:cNvPr id="453" name="Google Shape;453;g22ed94fcc9c_1_347"/>
          <p:cNvSpPr/>
          <p:nvPr/>
        </p:nvSpPr>
        <p:spPr>
          <a:xfrm>
            <a:off x="5688350" y="5352418"/>
            <a:ext cx="430800" cy="249000"/>
          </a:xfrm>
          <a:prstGeom prst="rightArrow">
            <a:avLst>
              <a:gd fmla="val 50000" name="adj1"/>
              <a:gd fmla="val 5000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22ed94fcc9c_1_347"/>
          <p:cNvSpPr/>
          <p:nvPr/>
        </p:nvSpPr>
        <p:spPr>
          <a:xfrm>
            <a:off x="5734850" y="2577393"/>
            <a:ext cx="430800" cy="249000"/>
          </a:xfrm>
          <a:prstGeom prst="rightArrow">
            <a:avLst>
              <a:gd fmla="val 50000" name="adj1"/>
              <a:gd fmla="val 5000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g22ed94fcc9c_1_347"/>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g22ed94fcc9c_1_347"/>
          <p:cNvSpPr txBox="1"/>
          <p:nvPr>
            <p:ph type="title"/>
          </p:nvPr>
        </p:nvSpPr>
        <p:spPr>
          <a:xfrm>
            <a:off x="-41525" y="0"/>
            <a:ext cx="1062300" cy="5079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500">
                <a:solidFill>
                  <a:schemeClr val="lt1"/>
                </a:solidFill>
                <a:latin typeface="Oswald Light"/>
                <a:ea typeface="Oswald Light"/>
                <a:cs typeface="Oswald Light"/>
                <a:sym typeface="Oswald Light"/>
              </a:rPr>
              <a:t>Proof of Concept</a:t>
            </a:r>
            <a:endParaRPr sz="1500">
              <a:solidFill>
                <a:schemeClr val="lt1"/>
              </a:solidFill>
              <a:latin typeface="Oswald Light"/>
              <a:ea typeface="Oswald Light"/>
              <a:cs typeface="Oswald Light"/>
              <a:sym typeface="Oswald Light"/>
            </a:endParaRPr>
          </a:p>
        </p:txBody>
      </p:sp>
      <p:sp>
        <p:nvSpPr>
          <p:cNvPr id="457" name="Google Shape;457;g22ed94fcc9c_1_347"/>
          <p:cNvSpPr txBox="1"/>
          <p:nvPr/>
        </p:nvSpPr>
        <p:spPr>
          <a:xfrm>
            <a:off x="124650" y="663725"/>
            <a:ext cx="430800" cy="5171700"/>
          </a:xfrm>
          <a:prstGeom prst="rect">
            <a:avLst/>
          </a:prstGeom>
          <a:noFill/>
          <a:ln>
            <a:noFill/>
          </a:ln>
        </p:spPr>
        <p:txBody>
          <a:bodyPr anchorCtr="0" anchor="ctr" bIns="91425" lIns="91425" spcFirstLastPara="1" rIns="91425" wrap="square" tIns="91425">
            <a:spAutoFit/>
          </a:bodyPr>
          <a:lstStyle/>
          <a:p>
            <a:pPr indent="0" lvl="0" marL="0" rtl="0" algn="ctr">
              <a:lnSpc>
                <a:spcPct val="90000"/>
              </a:lnSpc>
              <a:spcBef>
                <a:spcPts val="0"/>
              </a:spcBef>
              <a:spcAft>
                <a:spcPts val="0"/>
              </a:spcAft>
              <a:buNone/>
            </a:pPr>
            <a:r>
              <a:rPr lang="en-US" sz="3000">
                <a:solidFill>
                  <a:schemeClr val="lt1"/>
                </a:solidFill>
                <a:latin typeface="Oswald"/>
                <a:ea typeface="Oswald"/>
                <a:cs typeface="Oswald"/>
                <a:sym typeface="Oswald"/>
              </a:rPr>
              <a:t>EXPERIMENT</a:t>
            </a:r>
            <a:endParaRPr sz="3000">
              <a:solidFill>
                <a:schemeClr val="lt1"/>
              </a:solidFill>
              <a:latin typeface="Oswald"/>
              <a:ea typeface="Oswald"/>
              <a:cs typeface="Oswald"/>
              <a:sym typeface="Oswald"/>
            </a:endParaRPr>
          </a:p>
          <a:p>
            <a:pPr indent="0" lvl="0" marL="0" rtl="0" algn="ctr">
              <a:lnSpc>
                <a:spcPct val="90000"/>
              </a:lnSpc>
              <a:spcBef>
                <a:spcPts val="0"/>
              </a:spcBef>
              <a:spcAft>
                <a:spcPts val="0"/>
              </a:spcAft>
              <a:buNone/>
            </a:pPr>
            <a:r>
              <a:t/>
            </a:r>
            <a:endParaRPr sz="3000">
              <a:solidFill>
                <a:schemeClr val="lt1"/>
              </a:solidFill>
              <a:latin typeface="Oswald"/>
              <a:ea typeface="Oswald"/>
              <a:cs typeface="Oswald"/>
              <a:sym typeface="Oswald"/>
            </a:endParaRPr>
          </a:p>
          <a:p>
            <a:pPr indent="0" lvl="0" marL="0" rtl="0" algn="ctr">
              <a:lnSpc>
                <a:spcPct val="90000"/>
              </a:lnSpc>
              <a:spcBef>
                <a:spcPts val="0"/>
              </a:spcBef>
              <a:spcAft>
                <a:spcPts val="0"/>
              </a:spcAft>
              <a:buNone/>
            </a:pPr>
            <a:r>
              <a:rPr lang="en-US" sz="3000">
                <a:solidFill>
                  <a:schemeClr val="lt1"/>
                </a:solidFill>
                <a:latin typeface="Oswald"/>
                <a:ea typeface="Oswald"/>
                <a:cs typeface="Oswald"/>
                <a:sym typeface="Oswald"/>
              </a:rPr>
              <a:t>2</a:t>
            </a:r>
            <a:endParaRPr sz="3000">
              <a:solidFill>
                <a:schemeClr val="lt1"/>
              </a:solidFill>
              <a:latin typeface="Oswald"/>
              <a:ea typeface="Oswald"/>
              <a:cs typeface="Oswald"/>
              <a:sym typeface="Oswald"/>
            </a:endParaRPr>
          </a:p>
        </p:txBody>
      </p:sp>
      <p:sp>
        <p:nvSpPr>
          <p:cNvPr id="458" name="Google Shape;458;g22ed94fcc9c_1_34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g22ed94fcc9c_1_64"/>
          <p:cNvSpPr txBox="1"/>
          <p:nvPr>
            <p:ph idx="1" type="body"/>
          </p:nvPr>
        </p:nvSpPr>
        <p:spPr>
          <a:xfrm>
            <a:off x="927000" y="664600"/>
            <a:ext cx="10515600" cy="480300"/>
          </a:xfrm>
          <a:prstGeom prst="rect">
            <a:avLst/>
          </a:prstGeom>
          <a:noFill/>
          <a:ln>
            <a:noFill/>
          </a:ln>
        </p:spPr>
        <p:txBody>
          <a:bodyPr anchorCtr="0" anchor="t" bIns="45700" lIns="91425" spcFirstLastPara="1" rIns="91425" wrap="square" tIns="45700">
            <a:spAutoFit/>
          </a:bodyPr>
          <a:lstStyle/>
          <a:p>
            <a:pPr indent="-246380" lvl="0" marL="228600" marR="0" rtl="0" algn="l">
              <a:lnSpc>
                <a:spcPct val="90000"/>
              </a:lnSpc>
              <a:spcBef>
                <a:spcPts val="0"/>
              </a:spcBef>
              <a:spcAft>
                <a:spcPts val="1600"/>
              </a:spcAft>
              <a:buClr>
                <a:schemeClr val="dk1"/>
              </a:buClr>
              <a:buSzPts val="2800"/>
              <a:buChar char="●"/>
            </a:pPr>
            <a:r>
              <a:rPr b="1" lang="en-US"/>
              <a:t>User Experience_ </a:t>
            </a:r>
            <a:r>
              <a:rPr b="1" lang="en-US"/>
              <a:t>The Sense of Agency</a:t>
            </a:r>
            <a:endParaRPr b="1"/>
          </a:p>
        </p:txBody>
      </p:sp>
      <p:sp>
        <p:nvSpPr>
          <p:cNvPr id="464" name="Google Shape;464;g22ed94fcc9c_1_64"/>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g22ed94fcc9c_1_64"/>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466" name="Google Shape;466;g22ed94fcc9c_1_64"/>
          <p:cNvSpPr txBox="1"/>
          <p:nvPr>
            <p:ph type="title"/>
          </p:nvPr>
        </p:nvSpPr>
        <p:spPr>
          <a:xfrm>
            <a:off x="100800" y="1032975"/>
            <a:ext cx="4785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grpSp>
        <p:nvGrpSpPr>
          <p:cNvPr id="467" name="Google Shape;467;g22ed94fcc9c_1_64"/>
          <p:cNvGrpSpPr/>
          <p:nvPr/>
        </p:nvGrpSpPr>
        <p:grpSpPr>
          <a:xfrm>
            <a:off x="2371100" y="4838925"/>
            <a:ext cx="7400787" cy="790200"/>
            <a:chOff x="2371100" y="4546000"/>
            <a:chExt cx="7400787" cy="790200"/>
          </a:xfrm>
        </p:grpSpPr>
        <p:sp>
          <p:nvSpPr>
            <p:cNvPr id="468" name="Google Shape;468;g22ed94fcc9c_1_64"/>
            <p:cNvSpPr/>
            <p:nvPr/>
          </p:nvSpPr>
          <p:spPr>
            <a:xfrm rot="5400000">
              <a:off x="4343575" y="4438450"/>
              <a:ext cx="248700" cy="4638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g22ed94fcc9c_1_64"/>
            <p:cNvSpPr/>
            <p:nvPr/>
          </p:nvSpPr>
          <p:spPr>
            <a:xfrm rot="5400000">
              <a:off x="3465350" y="4438450"/>
              <a:ext cx="248700" cy="4638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g22ed94fcc9c_1_64"/>
            <p:cNvSpPr/>
            <p:nvPr/>
          </p:nvSpPr>
          <p:spPr>
            <a:xfrm rot="5400000">
              <a:off x="2972000" y="3945100"/>
              <a:ext cx="248700" cy="1450500"/>
            </a:xfrm>
            <a:prstGeom prst="rightBrace">
              <a:avLst>
                <a:gd fmla="val 47910" name="adj1"/>
                <a:gd fmla="val 1632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g22ed94fcc9c_1_64"/>
            <p:cNvSpPr/>
            <p:nvPr/>
          </p:nvSpPr>
          <p:spPr>
            <a:xfrm rot="5400000">
              <a:off x="7344737" y="2367550"/>
              <a:ext cx="248700" cy="46056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g22ed94fcc9c_1_64"/>
            <p:cNvSpPr/>
            <p:nvPr/>
          </p:nvSpPr>
          <p:spPr>
            <a:xfrm>
              <a:off x="4285375" y="4971100"/>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1</a:t>
              </a:r>
              <a:endParaRPr b="1">
                <a:latin typeface="Source Code Pro"/>
                <a:ea typeface="Source Code Pro"/>
                <a:cs typeface="Source Code Pro"/>
                <a:sym typeface="Source Code Pro"/>
              </a:endParaRPr>
            </a:p>
          </p:txBody>
        </p:sp>
        <p:sp>
          <p:nvSpPr>
            <p:cNvPr id="473" name="Google Shape;473;g22ed94fcc9c_1_64"/>
            <p:cNvSpPr/>
            <p:nvPr/>
          </p:nvSpPr>
          <p:spPr>
            <a:xfrm>
              <a:off x="3370975" y="4971100"/>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2</a:t>
              </a:r>
              <a:endParaRPr b="1">
                <a:latin typeface="Source Code Pro"/>
                <a:ea typeface="Source Code Pro"/>
                <a:cs typeface="Source Code Pro"/>
                <a:sym typeface="Source Code Pro"/>
              </a:endParaRPr>
            </a:p>
          </p:txBody>
        </p:sp>
        <p:sp>
          <p:nvSpPr>
            <p:cNvPr id="474" name="Google Shape;474;g22ed94fcc9c_1_64"/>
            <p:cNvSpPr/>
            <p:nvPr/>
          </p:nvSpPr>
          <p:spPr>
            <a:xfrm>
              <a:off x="7333375" y="4971100"/>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3</a:t>
              </a:r>
              <a:endParaRPr b="1">
                <a:latin typeface="Source Code Pro"/>
                <a:ea typeface="Source Code Pro"/>
                <a:cs typeface="Source Code Pro"/>
                <a:sym typeface="Source Code Pro"/>
              </a:endParaRPr>
            </a:p>
          </p:txBody>
        </p:sp>
      </p:grpSp>
      <p:graphicFrame>
        <p:nvGraphicFramePr>
          <p:cNvPr id="475" name="Google Shape;475;g22ed94fcc9c_1_64"/>
          <p:cNvGraphicFramePr/>
          <p:nvPr/>
        </p:nvGraphicFramePr>
        <p:xfrm>
          <a:off x="1880829" y="4435813"/>
          <a:ext cx="3000000" cy="3000000"/>
        </p:xfrm>
        <a:graphic>
          <a:graphicData uri="http://schemas.openxmlformats.org/drawingml/2006/table">
            <a:tbl>
              <a:tblPr>
                <a:noFill/>
                <a:tableStyleId>{C82925EA-8758-423E-85E2-85FD20D0089B}</a:tableStyleId>
              </a:tblPr>
              <a:tblGrid>
                <a:gridCol w="277325"/>
                <a:gridCol w="468250"/>
                <a:gridCol w="431325"/>
                <a:gridCol w="468250"/>
                <a:gridCol w="468250"/>
                <a:gridCol w="468250"/>
                <a:gridCol w="468250"/>
                <a:gridCol w="468250"/>
                <a:gridCol w="468250"/>
              </a:tblGrid>
              <a:tr h="266700">
                <a:tc>
                  <a:txBody>
                    <a:bodyPr/>
                    <a:lstStyle/>
                    <a:p>
                      <a:pPr indent="0" lvl="0" marL="0" rtl="0" algn="ctr">
                        <a:spcBef>
                          <a:spcPts val="0"/>
                        </a:spcBef>
                        <a:spcAft>
                          <a:spcPts val="0"/>
                        </a:spcAft>
                        <a:buNone/>
                      </a:pPr>
                      <a:r>
                        <a:rPr lang="en-US" sz="1000"/>
                        <a:t>P</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r>
                        <a:rPr lang="en-US" sz="1000"/>
                        <a:t>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r>
                        <a:rPr lang="en-US" sz="1000"/>
                        <a:t>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&lt;.05</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a:t>
                      </a:r>
                      <a:r>
                        <a:rPr lang="en-US" sz="1000"/>
                        <a:t>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476" name="Google Shape;476;g22ed94fcc9c_1_64"/>
          <p:cNvGraphicFramePr/>
          <p:nvPr/>
        </p:nvGraphicFramePr>
        <p:xfrm>
          <a:off x="6744963" y="4435813"/>
          <a:ext cx="3000000" cy="3000000"/>
        </p:xfrm>
        <a:graphic>
          <a:graphicData uri="http://schemas.openxmlformats.org/drawingml/2006/table">
            <a:tbl>
              <a:tblPr>
                <a:noFill/>
                <a:tableStyleId>{C82925EA-8758-423E-85E2-85FD20D0089B}</a:tableStyleId>
              </a:tblPr>
              <a:tblGrid>
                <a:gridCol w="463625"/>
                <a:gridCol w="463625"/>
                <a:gridCol w="463625"/>
                <a:gridCol w="463625"/>
                <a:gridCol w="463625"/>
                <a:gridCol w="463625"/>
                <a:gridCol w="463625"/>
                <a:gridCol w="463625"/>
              </a:tblGrid>
              <a:tr h="266700">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50">
                          <a:solidFill>
                            <a:srgbClr val="4D5156"/>
                          </a:solidFill>
                          <a:highlight>
                            <a:srgbClr val="FFFFFF"/>
                          </a:highlight>
                        </a:rPr>
                        <a:t>≧</a:t>
                      </a:r>
                      <a:r>
                        <a:rPr lang="en-US" sz="1000"/>
                        <a:t>0.1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477" name="Google Shape;477;g22ed94fcc9c_1_64"/>
          <p:cNvGraphicFramePr/>
          <p:nvPr/>
        </p:nvGraphicFramePr>
        <p:xfrm>
          <a:off x="1588013" y="6108400"/>
          <a:ext cx="3000000" cy="3000000"/>
        </p:xfrm>
        <a:graphic>
          <a:graphicData uri="http://schemas.openxmlformats.org/drawingml/2006/table">
            <a:tbl>
              <a:tblPr>
                <a:noFill/>
                <a:tableStyleId>{C82925EA-8758-423E-85E2-85FD20D0089B}</a:tableStyleId>
              </a:tblPr>
              <a:tblGrid>
                <a:gridCol w="318025"/>
                <a:gridCol w="537050"/>
                <a:gridCol w="494650"/>
                <a:gridCol w="537050"/>
                <a:gridCol w="537050"/>
                <a:gridCol w="537050"/>
                <a:gridCol w="537050"/>
                <a:gridCol w="537050"/>
                <a:gridCol w="537050"/>
              </a:tblGrid>
              <a:tr h="266700">
                <a:tc>
                  <a:txBody>
                    <a:bodyPr/>
                    <a:lstStyle/>
                    <a:p>
                      <a:pPr indent="0" lvl="0" marL="0" rtl="0" algn="ctr">
                        <a:spcBef>
                          <a:spcPts val="0"/>
                        </a:spcBef>
                        <a:spcAft>
                          <a:spcPts val="0"/>
                        </a:spcAft>
                        <a:buNone/>
                      </a:pPr>
                      <a:r>
                        <a:rPr lang="en-US" sz="1000"/>
                        <a:t>Cohen's d</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-1.5255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0.9676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1.4289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-1.3242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-1.7127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-2.1880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t>-1.9799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1000"/>
                        <a:t>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478" name="Google Shape;478;g22ed94fcc9c_1_64"/>
          <p:cNvGraphicFramePr/>
          <p:nvPr/>
        </p:nvGraphicFramePr>
        <p:xfrm>
          <a:off x="6592575" y="6108392"/>
          <a:ext cx="3000000" cy="3000000"/>
        </p:xfrm>
        <a:graphic>
          <a:graphicData uri="http://schemas.openxmlformats.org/drawingml/2006/table">
            <a:tbl>
              <a:tblPr>
                <a:noFill/>
                <a:tableStyleId>{C82925EA-8758-423E-85E2-85FD20D0089B}</a:tableStyleId>
              </a:tblPr>
              <a:tblGrid>
                <a:gridCol w="531750"/>
                <a:gridCol w="531750"/>
                <a:gridCol w="531750"/>
                <a:gridCol w="531750"/>
                <a:gridCol w="531750"/>
                <a:gridCol w="531750"/>
                <a:gridCol w="531750"/>
                <a:gridCol w="531750"/>
              </a:tblGrid>
              <a:tr h="304800">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000">
                          <a:latin typeface="SimSun"/>
                          <a:ea typeface="SimSun"/>
                          <a:cs typeface="SimSun"/>
                          <a:sym typeface="SimSun"/>
                        </a:rPr>
                        <a:t>-2.5607</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479" name="Google Shape;479;g22ed94fcc9c_1_6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480" name="Google Shape;480;g22ed94fcc9c_1_64" title="Chart"/>
          <p:cNvPicPr preferRelativeResize="0"/>
          <p:nvPr/>
        </p:nvPicPr>
        <p:blipFill>
          <a:blip r:embed="rId3">
            <a:alphaModFix/>
          </a:blip>
          <a:stretch>
            <a:fillRect/>
          </a:stretch>
        </p:blipFill>
        <p:spPr>
          <a:xfrm>
            <a:off x="1588025" y="1608794"/>
            <a:ext cx="4572000" cy="2827037"/>
          </a:xfrm>
          <a:prstGeom prst="rect">
            <a:avLst/>
          </a:prstGeom>
          <a:noFill/>
          <a:ln>
            <a:noFill/>
          </a:ln>
        </p:spPr>
      </p:pic>
      <p:pic>
        <p:nvPicPr>
          <p:cNvPr id="481" name="Google Shape;481;g22ed94fcc9c_1_64" title="Chart"/>
          <p:cNvPicPr preferRelativeResize="0"/>
          <p:nvPr/>
        </p:nvPicPr>
        <p:blipFill>
          <a:blip r:embed="rId4">
            <a:alphaModFix/>
          </a:blip>
          <a:stretch>
            <a:fillRect/>
          </a:stretch>
        </p:blipFill>
        <p:spPr>
          <a:xfrm>
            <a:off x="6160025" y="1608794"/>
            <a:ext cx="4572000" cy="282703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18"/>
          <p:cNvSpPr txBox="1"/>
          <p:nvPr>
            <p:ph idx="1" type="body"/>
          </p:nvPr>
        </p:nvSpPr>
        <p:spPr>
          <a:xfrm>
            <a:off x="1379100" y="1253400"/>
            <a:ext cx="10515600" cy="4351200"/>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AutoNum type="arabicPeriod"/>
            </a:pPr>
            <a:r>
              <a:rPr lang="en-US"/>
              <a:t>MotionAvatar enhances the user's </a:t>
            </a:r>
            <a:r>
              <a:rPr lang="en-US">
                <a:highlight>
                  <a:srgbClr val="EA9999"/>
                </a:highlight>
              </a:rPr>
              <a:t>trust </a:t>
            </a:r>
            <a:r>
              <a:rPr lang="en-US"/>
              <a:t>in the AI driving system and the sense of </a:t>
            </a:r>
            <a:r>
              <a:rPr lang="en-US">
                <a:highlight>
                  <a:srgbClr val="EA9999"/>
                </a:highlight>
              </a:rPr>
              <a:t>involvement </a:t>
            </a:r>
            <a:r>
              <a:rPr lang="en-US"/>
              <a:t>in the AI driving </a:t>
            </a:r>
            <a:r>
              <a:rPr lang="en-US"/>
              <a:t>proceeding</a:t>
            </a:r>
            <a:r>
              <a:rPr lang="en-US"/>
              <a:t>(Q6,Q5).</a:t>
            </a:r>
            <a:endParaRPr/>
          </a:p>
          <a:p>
            <a:pPr indent="-336550" lvl="0" marL="514350" rtl="0" algn="l">
              <a:lnSpc>
                <a:spcPct val="90000"/>
              </a:lnSpc>
              <a:spcBef>
                <a:spcPts val="1000"/>
              </a:spcBef>
              <a:spcAft>
                <a:spcPts val="0"/>
              </a:spcAft>
              <a:buClr>
                <a:schemeClr val="dk1"/>
              </a:buClr>
              <a:buSzPts val="2800"/>
              <a:buNone/>
            </a:pPr>
            <a:r>
              <a:t/>
            </a:r>
            <a:endParaRPr/>
          </a:p>
          <a:p>
            <a:pPr indent="-514350" lvl="0" marL="514350" rtl="0" algn="l">
              <a:lnSpc>
                <a:spcPct val="90000"/>
              </a:lnSpc>
              <a:spcBef>
                <a:spcPts val="1000"/>
              </a:spcBef>
              <a:spcAft>
                <a:spcPts val="0"/>
              </a:spcAft>
              <a:buClr>
                <a:schemeClr val="dk1"/>
              </a:buClr>
              <a:buSzPts val="2800"/>
              <a:buAutoNum type="arabicPeriod"/>
            </a:pPr>
            <a:r>
              <a:rPr lang="en-US"/>
              <a:t>MotionAvatar allows users to create the </a:t>
            </a:r>
            <a:r>
              <a:rPr lang="en-US" u="sng">
                <a:highlight>
                  <a:srgbClr val="EA9999"/>
                </a:highlight>
              </a:rPr>
              <a:t>illusion of</a:t>
            </a:r>
            <a:r>
              <a:rPr lang="en-US" u="sng"/>
              <a:t> </a:t>
            </a:r>
            <a:r>
              <a:rPr lang="en-US" u="sng">
                <a:highlight>
                  <a:srgbClr val="EA9999"/>
                </a:highlight>
              </a:rPr>
              <a:t>active driving</a:t>
            </a:r>
            <a:r>
              <a:rPr lang="en-US"/>
              <a:t> when they are not </a:t>
            </a:r>
            <a:r>
              <a:rPr lang="en-US"/>
              <a:t>controlling</a:t>
            </a:r>
            <a:r>
              <a:rPr lang="en-US"/>
              <a:t> the vehicle(Q1,Q3,Q4).</a:t>
            </a:r>
            <a:endParaRPr/>
          </a:p>
          <a:p>
            <a:pPr indent="-336550" lvl="0" marL="514350" rtl="0" algn="l">
              <a:lnSpc>
                <a:spcPct val="90000"/>
              </a:lnSpc>
              <a:spcBef>
                <a:spcPts val="1000"/>
              </a:spcBef>
              <a:spcAft>
                <a:spcPts val="0"/>
              </a:spcAft>
              <a:buClr>
                <a:schemeClr val="dk1"/>
              </a:buClr>
              <a:buSzPts val="2800"/>
              <a:buNone/>
            </a:pPr>
            <a:r>
              <a:t/>
            </a:r>
            <a:endParaRPr/>
          </a:p>
          <a:p>
            <a:pPr indent="-514350" lvl="0" marL="514350" rtl="0" algn="l">
              <a:lnSpc>
                <a:spcPct val="90000"/>
              </a:lnSpc>
              <a:spcBef>
                <a:spcPts val="1000"/>
              </a:spcBef>
              <a:spcAft>
                <a:spcPts val="1600"/>
              </a:spcAft>
              <a:buClr>
                <a:schemeClr val="dk1"/>
              </a:buClr>
              <a:buSzPts val="2800"/>
              <a:buAutoNum type="arabicPeriod"/>
            </a:pPr>
            <a:r>
              <a:rPr lang="en-US"/>
              <a:t>MotionAvatar can enhance the perception of </a:t>
            </a:r>
            <a:r>
              <a:rPr lang="en-US">
                <a:solidFill>
                  <a:srgbClr val="434343"/>
                </a:solidFill>
                <a:highlight>
                  <a:srgbClr val="F4CCCC"/>
                </a:highlight>
              </a:rPr>
              <a:t>identity </a:t>
            </a:r>
            <a:r>
              <a:rPr lang="en-US"/>
              <a:t>in both passive and active driving situations(Q7).</a:t>
            </a:r>
            <a:endParaRPr/>
          </a:p>
        </p:txBody>
      </p:sp>
      <p:sp>
        <p:nvSpPr>
          <p:cNvPr id="487" name="Google Shape;487;p18"/>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8"/>
          <p:cNvSpPr txBox="1"/>
          <p:nvPr>
            <p:ph type="title"/>
          </p:nvPr>
        </p:nvSpPr>
        <p:spPr>
          <a:xfrm>
            <a:off x="124500" y="1443450"/>
            <a:ext cx="4311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FINDING</a:t>
            </a:r>
            <a:endParaRPr>
              <a:solidFill>
                <a:schemeClr val="lt1"/>
              </a:solidFill>
            </a:endParaRPr>
          </a:p>
        </p:txBody>
      </p:sp>
      <p:sp>
        <p:nvSpPr>
          <p:cNvPr id="489" name="Google Shape;489;p18"/>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490" name="Google Shape;490;p18"/>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pic>
        <p:nvPicPr>
          <p:cNvPr id="495" name="Google Shape;495;g22ed94fcc9c_1_71" title="Chart"/>
          <p:cNvPicPr preferRelativeResize="0"/>
          <p:nvPr/>
        </p:nvPicPr>
        <p:blipFill>
          <a:blip r:embed="rId3">
            <a:alphaModFix/>
          </a:blip>
          <a:stretch>
            <a:fillRect/>
          </a:stretch>
        </p:blipFill>
        <p:spPr>
          <a:xfrm>
            <a:off x="6040000" y="1919431"/>
            <a:ext cx="4572000" cy="2827037"/>
          </a:xfrm>
          <a:prstGeom prst="rect">
            <a:avLst/>
          </a:prstGeom>
          <a:noFill/>
          <a:ln>
            <a:noFill/>
          </a:ln>
        </p:spPr>
      </p:pic>
      <p:pic>
        <p:nvPicPr>
          <p:cNvPr id="496" name="Google Shape;496;g22ed94fcc9c_1_71" title="Chart"/>
          <p:cNvPicPr preferRelativeResize="0"/>
          <p:nvPr/>
        </p:nvPicPr>
        <p:blipFill>
          <a:blip r:embed="rId4">
            <a:alphaModFix/>
          </a:blip>
          <a:stretch>
            <a:fillRect/>
          </a:stretch>
        </p:blipFill>
        <p:spPr>
          <a:xfrm>
            <a:off x="1467988" y="1919431"/>
            <a:ext cx="4572000" cy="2827037"/>
          </a:xfrm>
          <a:prstGeom prst="rect">
            <a:avLst/>
          </a:prstGeom>
          <a:noFill/>
          <a:ln>
            <a:noFill/>
          </a:ln>
        </p:spPr>
      </p:pic>
      <p:sp>
        <p:nvSpPr>
          <p:cNvPr id="497" name="Google Shape;497;g22ed94fcc9c_1_71"/>
          <p:cNvSpPr txBox="1"/>
          <p:nvPr>
            <p:ph idx="1" type="body"/>
          </p:nvPr>
        </p:nvSpPr>
        <p:spPr>
          <a:xfrm>
            <a:off x="897400" y="671100"/>
            <a:ext cx="10515600" cy="480300"/>
          </a:xfrm>
          <a:prstGeom prst="rect">
            <a:avLst/>
          </a:prstGeom>
          <a:noFill/>
          <a:ln>
            <a:noFill/>
          </a:ln>
        </p:spPr>
        <p:txBody>
          <a:bodyPr anchorCtr="0" anchor="t" bIns="45700" lIns="91425" spcFirstLastPara="1" rIns="91425" wrap="square" tIns="45700">
            <a:spAutoFit/>
          </a:bodyPr>
          <a:lstStyle/>
          <a:p>
            <a:pPr indent="-246380" lvl="0" marL="228600" marR="0" rtl="0" algn="l">
              <a:lnSpc>
                <a:spcPct val="90000"/>
              </a:lnSpc>
              <a:spcBef>
                <a:spcPts val="0"/>
              </a:spcBef>
              <a:spcAft>
                <a:spcPts val="1600"/>
              </a:spcAft>
              <a:buClr>
                <a:schemeClr val="dk1"/>
              </a:buClr>
              <a:buSzPts val="2800"/>
              <a:buChar char="●"/>
            </a:pPr>
            <a:r>
              <a:rPr b="1" lang="en-US"/>
              <a:t>User Experience_ </a:t>
            </a:r>
            <a:r>
              <a:rPr b="1" lang="en-US"/>
              <a:t>Interaction Experience</a:t>
            </a:r>
            <a:endParaRPr/>
          </a:p>
        </p:txBody>
      </p:sp>
      <p:sp>
        <p:nvSpPr>
          <p:cNvPr id="498" name="Google Shape;498;g22ed94fcc9c_1_71"/>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g22ed94fcc9c_1_71"/>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500" name="Google Shape;500;g22ed94fcc9c_1_71"/>
          <p:cNvSpPr txBox="1"/>
          <p:nvPr>
            <p:ph type="title"/>
          </p:nvPr>
        </p:nvSpPr>
        <p:spPr>
          <a:xfrm>
            <a:off x="132750" y="1443450"/>
            <a:ext cx="4146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RESULTS</a:t>
            </a:r>
            <a:endParaRPr>
              <a:solidFill>
                <a:schemeClr val="lt1"/>
              </a:solidFill>
            </a:endParaRPr>
          </a:p>
        </p:txBody>
      </p:sp>
      <p:sp>
        <p:nvSpPr>
          <p:cNvPr id="501" name="Google Shape;501;g22ed94fcc9c_1_71"/>
          <p:cNvSpPr/>
          <p:nvPr/>
        </p:nvSpPr>
        <p:spPr>
          <a:xfrm rot="-5400000">
            <a:off x="4336950" y="1836662"/>
            <a:ext cx="315600" cy="4638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g22ed94fcc9c_1_71"/>
          <p:cNvSpPr/>
          <p:nvPr/>
        </p:nvSpPr>
        <p:spPr>
          <a:xfrm rot="-5400000">
            <a:off x="5251350" y="1836662"/>
            <a:ext cx="315600" cy="4638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g22ed94fcc9c_1_71"/>
          <p:cNvSpPr/>
          <p:nvPr/>
        </p:nvSpPr>
        <p:spPr>
          <a:xfrm rot="-5400000">
            <a:off x="9747150" y="1787269"/>
            <a:ext cx="315600" cy="463800"/>
          </a:xfrm>
          <a:prstGeom prst="rightBrace">
            <a:avLst>
              <a:gd fmla="val 47910" name="adj1"/>
              <a:gd fmla="val 49287"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 name="Google Shape;504;g22ed94fcc9c_1_71"/>
          <p:cNvGrpSpPr/>
          <p:nvPr/>
        </p:nvGrpSpPr>
        <p:grpSpPr>
          <a:xfrm>
            <a:off x="3348000" y="5143453"/>
            <a:ext cx="5016000" cy="955747"/>
            <a:chOff x="3348000" y="4821112"/>
            <a:chExt cx="5016000" cy="1087188"/>
          </a:xfrm>
        </p:grpSpPr>
        <p:sp>
          <p:nvSpPr>
            <p:cNvPr id="505" name="Google Shape;505;g22ed94fcc9c_1_71"/>
            <p:cNvSpPr/>
            <p:nvPr/>
          </p:nvSpPr>
          <p:spPr>
            <a:xfrm rot="5400000">
              <a:off x="5266500" y="2902612"/>
              <a:ext cx="721800" cy="4558800"/>
            </a:xfrm>
            <a:prstGeom prst="rightBrace">
              <a:avLst>
                <a:gd fmla="val 47910" name="adj1"/>
                <a:gd fmla="val 61906"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g22ed94fcc9c_1_71"/>
            <p:cNvSpPr/>
            <p:nvPr/>
          </p:nvSpPr>
          <p:spPr>
            <a:xfrm rot="5400000">
              <a:off x="5850450" y="2776201"/>
              <a:ext cx="468300" cy="4558800"/>
            </a:xfrm>
            <a:prstGeom prst="rightBrace">
              <a:avLst>
                <a:gd fmla="val 26799" name="adj1"/>
                <a:gd fmla="val 46609" name="adj2"/>
              </a:avLst>
            </a:prstGeom>
            <a:noFill/>
            <a:ln cap="flat" cmpd="sng" w="19050">
              <a:solidFill>
                <a:srgbClr val="EC78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g22ed94fcc9c_1_71"/>
            <p:cNvSpPr/>
            <p:nvPr/>
          </p:nvSpPr>
          <p:spPr>
            <a:xfrm>
              <a:off x="4861500" y="5543200"/>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1</a:t>
              </a:r>
              <a:endParaRPr b="1">
                <a:latin typeface="Source Code Pro"/>
                <a:ea typeface="Source Code Pro"/>
                <a:cs typeface="Source Code Pro"/>
                <a:sym typeface="Source Code Pro"/>
              </a:endParaRPr>
            </a:p>
          </p:txBody>
        </p:sp>
        <p:sp>
          <p:nvSpPr>
            <p:cNvPr id="508" name="Google Shape;508;g22ed94fcc9c_1_71"/>
            <p:cNvSpPr/>
            <p:nvPr/>
          </p:nvSpPr>
          <p:spPr>
            <a:xfrm>
              <a:off x="6018075" y="5334005"/>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2</a:t>
              </a:r>
              <a:endParaRPr b="1">
                <a:latin typeface="Source Code Pro"/>
                <a:ea typeface="Source Code Pro"/>
                <a:cs typeface="Source Code Pro"/>
                <a:sym typeface="Source Code Pro"/>
              </a:endParaRPr>
            </a:p>
          </p:txBody>
        </p:sp>
      </p:grpSp>
      <p:sp>
        <p:nvSpPr>
          <p:cNvPr id="509" name="Google Shape;509;g22ed94fcc9c_1_71"/>
          <p:cNvSpPr/>
          <p:nvPr/>
        </p:nvSpPr>
        <p:spPr>
          <a:xfrm>
            <a:off x="4312200" y="1357513"/>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3</a:t>
            </a:r>
            <a:endParaRPr b="1">
              <a:latin typeface="Source Code Pro"/>
              <a:ea typeface="Source Code Pro"/>
              <a:cs typeface="Source Code Pro"/>
              <a:sym typeface="Source Code Pro"/>
            </a:endParaRPr>
          </a:p>
        </p:txBody>
      </p:sp>
      <p:sp>
        <p:nvSpPr>
          <p:cNvPr id="510" name="Google Shape;510;g22ed94fcc9c_1_71"/>
          <p:cNvSpPr/>
          <p:nvPr/>
        </p:nvSpPr>
        <p:spPr>
          <a:xfrm>
            <a:off x="5226600" y="1357513"/>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4</a:t>
            </a:r>
            <a:endParaRPr b="1">
              <a:latin typeface="Source Code Pro"/>
              <a:ea typeface="Source Code Pro"/>
              <a:cs typeface="Source Code Pro"/>
              <a:sym typeface="Source Code Pro"/>
            </a:endParaRPr>
          </a:p>
        </p:txBody>
      </p:sp>
      <p:sp>
        <p:nvSpPr>
          <p:cNvPr id="511" name="Google Shape;511;g22ed94fcc9c_1_71"/>
          <p:cNvSpPr/>
          <p:nvPr/>
        </p:nvSpPr>
        <p:spPr>
          <a:xfrm>
            <a:off x="9722400" y="1357513"/>
            <a:ext cx="365100" cy="3651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Source Code Pro"/>
                <a:ea typeface="Source Code Pro"/>
                <a:cs typeface="Source Code Pro"/>
                <a:sym typeface="Source Code Pro"/>
              </a:rPr>
              <a:t>4</a:t>
            </a:r>
            <a:endParaRPr b="1">
              <a:latin typeface="Source Code Pro"/>
              <a:ea typeface="Source Code Pro"/>
              <a:cs typeface="Source Code Pro"/>
              <a:sym typeface="Source Code Pro"/>
            </a:endParaRPr>
          </a:p>
        </p:txBody>
      </p:sp>
      <p:graphicFrame>
        <p:nvGraphicFramePr>
          <p:cNvPr id="512" name="Google Shape;512;g22ed94fcc9c_1_71"/>
          <p:cNvGraphicFramePr/>
          <p:nvPr/>
        </p:nvGraphicFramePr>
        <p:xfrm>
          <a:off x="1866025" y="4750263"/>
          <a:ext cx="3000000" cy="3000000"/>
        </p:xfrm>
        <a:graphic>
          <a:graphicData uri="http://schemas.openxmlformats.org/drawingml/2006/table">
            <a:tbl>
              <a:tblPr>
                <a:noFill/>
                <a:tableStyleId>{C82925EA-8758-423E-85E2-85FD20D0089B}</a:tableStyleId>
              </a:tblPr>
              <a:tblGrid>
                <a:gridCol w="280425"/>
                <a:gridCol w="473625"/>
                <a:gridCol w="436225"/>
                <a:gridCol w="473625"/>
                <a:gridCol w="473625"/>
                <a:gridCol w="473625"/>
                <a:gridCol w="473625"/>
                <a:gridCol w="473625"/>
                <a:gridCol w="473625"/>
              </a:tblGrid>
              <a:tr h="266700">
                <a:tc>
                  <a:txBody>
                    <a:bodyPr/>
                    <a:lstStyle/>
                    <a:p>
                      <a:pPr indent="0" lvl="0" marL="0" rtl="0" algn="ctr">
                        <a:spcBef>
                          <a:spcPts val="0"/>
                        </a:spcBef>
                        <a:spcAft>
                          <a:spcPts val="0"/>
                        </a:spcAft>
                        <a:buNone/>
                      </a:pPr>
                      <a:r>
                        <a:rPr lang="en-US" sz="1000"/>
                        <a:t>P=</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513" name="Google Shape;513;g22ed94fcc9c_1_71"/>
          <p:cNvGraphicFramePr/>
          <p:nvPr/>
        </p:nvGraphicFramePr>
        <p:xfrm>
          <a:off x="6711050" y="4750263"/>
          <a:ext cx="3000000" cy="3000000"/>
        </p:xfrm>
        <a:graphic>
          <a:graphicData uri="http://schemas.openxmlformats.org/drawingml/2006/table">
            <a:tbl>
              <a:tblPr>
                <a:noFill/>
                <a:tableStyleId>{C82925EA-8758-423E-85E2-85FD20D0089B}</a:tableStyleId>
              </a:tblPr>
              <a:tblGrid>
                <a:gridCol w="468950"/>
                <a:gridCol w="468950"/>
                <a:gridCol w="468950"/>
                <a:gridCol w="468950"/>
                <a:gridCol w="468950"/>
                <a:gridCol w="468950"/>
                <a:gridCol w="468950"/>
                <a:gridCol w="468950"/>
              </a:tblGrid>
              <a:tr h="266700">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&lt;.05</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&lt;.05</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&lt;.01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514" name="Google Shape;514;g22ed94fcc9c_1_71"/>
          <p:cNvGraphicFramePr/>
          <p:nvPr/>
        </p:nvGraphicFramePr>
        <p:xfrm>
          <a:off x="1637425" y="6175400"/>
          <a:ext cx="3000000" cy="3000000"/>
        </p:xfrm>
        <a:graphic>
          <a:graphicData uri="http://schemas.openxmlformats.org/drawingml/2006/table">
            <a:tbl>
              <a:tblPr>
                <a:noFill/>
                <a:tableStyleId>{C82925EA-8758-423E-85E2-85FD20D0089B}</a:tableStyleId>
              </a:tblPr>
              <a:tblGrid>
                <a:gridCol w="306200"/>
                <a:gridCol w="517150"/>
                <a:gridCol w="476325"/>
                <a:gridCol w="517150"/>
                <a:gridCol w="517150"/>
                <a:gridCol w="517150"/>
                <a:gridCol w="517150"/>
                <a:gridCol w="517150"/>
                <a:gridCol w="517150"/>
              </a:tblGrid>
              <a:tr h="266700">
                <a:tc>
                  <a:txBody>
                    <a:bodyPr/>
                    <a:lstStyle/>
                    <a:p>
                      <a:pPr indent="0" lvl="0" marL="0" rtl="0" algn="ctr">
                        <a:spcBef>
                          <a:spcPts val="0"/>
                        </a:spcBef>
                        <a:spcAft>
                          <a:spcPts val="0"/>
                        </a:spcAft>
                        <a:buNone/>
                      </a:pPr>
                      <a:r>
                        <a:rPr lang="en-US" sz="1000"/>
                        <a:t>Cohen's d</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-2.3736</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-1.8935</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-2.4004</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-2.2718</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-0.9798</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-2.8284</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-2.1067</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-1.6681</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515" name="Google Shape;515;g22ed94fcc9c_1_71"/>
          <p:cNvGraphicFramePr/>
          <p:nvPr/>
        </p:nvGraphicFramePr>
        <p:xfrm>
          <a:off x="6563876" y="6194441"/>
          <a:ext cx="3000000" cy="3000000"/>
        </p:xfrm>
        <a:graphic>
          <a:graphicData uri="http://schemas.openxmlformats.org/drawingml/2006/table">
            <a:tbl>
              <a:tblPr>
                <a:noFill/>
                <a:tableStyleId>{C82925EA-8758-423E-85E2-85FD20D0089B}</a:tableStyleId>
              </a:tblPr>
              <a:tblGrid>
                <a:gridCol w="512050"/>
                <a:gridCol w="512050"/>
                <a:gridCol w="512050"/>
                <a:gridCol w="512050"/>
                <a:gridCol w="512050"/>
                <a:gridCol w="512050"/>
                <a:gridCol w="512050"/>
                <a:gridCol w="512050"/>
              </a:tblGrid>
              <a:tr h="266700">
                <a:tc>
                  <a:txBody>
                    <a:bodyPr/>
                    <a:lstStyle/>
                    <a:p>
                      <a:pPr indent="0" lvl="0" marL="0" rtl="0" algn="ctr">
                        <a:lnSpc>
                          <a:spcPct val="115000"/>
                        </a:lnSpc>
                        <a:spcBef>
                          <a:spcPts val="0"/>
                        </a:spcBef>
                        <a:spcAft>
                          <a:spcPts val="0"/>
                        </a:spcAft>
                        <a:buNone/>
                      </a:pPr>
                      <a:r>
                        <a:rPr lang="en-US" sz="1000"/>
                        <a:t>-1.4364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-1.5185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-1.5483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-1.1437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-0.6508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-0.3154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-1.3978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-2.1213 </a:t>
                      </a:r>
                      <a:endParaRPr sz="1000"/>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516" name="Google Shape;516;g22ed94fcc9c_1_7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20"/>
          <p:cNvSpPr txBox="1"/>
          <p:nvPr>
            <p:ph idx="1" type="body"/>
          </p:nvPr>
        </p:nvSpPr>
        <p:spPr>
          <a:xfrm>
            <a:off x="1377550" y="1253400"/>
            <a:ext cx="10062600" cy="4351200"/>
          </a:xfrm>
          <a:prstGeom prst="rect">
            <a:avLst/>
          </a:prstGeom>
          <a:noFill/>
          <a:ln>
            <a:noFill/>
          </a:ln>
        </p:spPr>
        <p:txBody>
          <a:bodyPr anchorCtr="0" anchor="t" bIns="45700" lIns="91425" spcFirstLastPara="1" rIns="91425" wrap="square" tIns="45700">
            <a:normAutofit lnSpcReduction="10000"/>
          </a:bodyPr>
          <a:lstStyle/>
          <a:p>
            <a:pPr indent="-514350" lvl="0" marL="514350" rtl="0" algn="l">
              <a:lnSpc>
                <a:spcPct val="90000"/>
              </a:lnSpc>
              <a:spcBef>
                <a:spcPts val="0"/>
              </a:spcBef>
              <a:spcAft>
                <a:spcPts val="0"/>
              </a:spcAft>
              <a:buClr>
                <a:schemeClr val="dk1"/>
              </a:buClr>
              <a:buSzPts val="2800"/>
              <a:buAutoNum type="arabicPeriod"/>
            </a:pPr>
            <a:r>
              <a:rPr lang="en-US"/>
              <a:t>MotionAvatar can enhance the </a:t>
            </a:r>
            <a:r>
              <a:rPr lang="en-US">
                <a:highlight>
                  <a:srgbClr val="EA9999"/>
                </a:highlight>
              </a:rPr>
              <a:t>immersion </a:t>
            </a:r>
            <a:r>
              <a:rPr lang="en-US"/>
              <a:t>and </a:t>
            </a:r>
            <a:r>
              <a:rPr lang="en-US">
                <a:solidFill>
                  <a:srgbClr val="434343"/>
                </a:solidFill>
                <a:highlight>
                  <a:srgbClr val="EA9999"/>
                </a:highlight>
              </a:rPr>
              <a:t>realism </a:t>
            </a:r>
            <a:r>
              <a:rPr lang="en-US"/>
              <a:t>during virtual driving(Q11).</a:t>
            </a:r>
            <a:endParaRPr/>
          </a:p>
          <a:p>
            <a:pPr indent="-336550" lvl="0" marL="514350" rtl="0" algn="l">
              <a:lnSpc>
                <a:spcPct val="90000"/>
              </a:lnSpc>
              <a:spcBef>
                <a:spcPts val="1000"/>
              </a:spcBef>
              <a:spcAft>
                <a:spcPts val="0"/>
              </a:spcAft>
              <a:buClr>
                <a:schemeClr val="dk1"/>
              </a:buClr>
              <a:buSzPts val="2800"/>
              <a:buNone/>
            </a:pPr>
            <a:r>
              <a:t/>
            </a:r>
            <a:endParaRPr/>
          </a:p>
          <a:p>
            <a:pPr indent="-514350" lvl="0" marL="514350" rtl="0" algn="l">
              <a:lnSpc>
                <a:spcPct val="90000"/>
              </a:lnSpc>
              <a:spcBef>
                <a:spcPts val="1000"/>
              </a:spcBef>
              <a:spcAft>
                <a:spcPts val="0"/>
              </a:spcAft>
              <a:buClr>
                <a:schemeClr val="dk1"/>
              </a:buClr>
              <a:buSzPts val="2800"/>
              <a:buAutoNum type="arabicPeriod"/>
            </a:pPr>
            <a:r>
              <a:rPr lang="en-US"/>
              <a:t>MotionAvatar can enhance user </a:t>
            </a:r>
            <a:r>
              <a:rPr lang="en-US">
                <a:solidFill>
                  <a:srgbClr val="434343"/>
                </a:solidFill>
                <a:highlight>
                  <a:srgbClr val="F4CCCC"/>
                </a:highlight>
              </a:rPr>
              <a:t>focus </a:t>
            </a:r>
            <a:r>
              <a:rPr lang="en-US"/>
              <a:t>while driving(Q12).</a:t>
            </a:r>
            <a:endParaRPr/>
          </a:p>
          <a:p>
            <a:pPr indent="-336550" lvl="0" marL="514350" rtl="0" algn="l">
              <a:lnSpc>
                <a:spcPct val="90000"/>
              </a:lnSpc>
              <a:spcBef>
                <a:spcPts val="1000"/>
              </a:spcBef>
              <a:spcAft>
                <a:spcPts val="0"/>
              </a:spcAft>
              <a:buClr>
                <a:schemeClr val="dk1"/>
              </a:buClr>
              <a:buSzPts val="2800"/>
              <a:buNone/>
            </a:pPr>
            <a:r>
              <a:t/>
            </a:r>
            <a:endParaRPr/>
          </a:p>
          <a:p>
            <a:pPr indent="-514350" lvl="0" marL="514350" rtl="0" algn="l">
              <a:lnSpc>
                <a:spcPct val="90000"/>
              </a:lnSpc>
              <a:spcBef>
                <a:spcPts val="1000"/>
              </a:spcBef>
              <a:spcAft>
                <a:spcPts val="0"/>
              </a:spcAft>
              <a:buClr>
                <a:schemeClr val="dk1"/>
              </a:buClr>
              <a:buSzPts val="2800"/>
              <a:buAutoNum type="arabicPeriod"/>
            </a:pPr>
            <a:r>
              <a:rPr lang="en-US"/>
              <a:t>MotionAvatar enhances the user's </a:t>
            </a:r>
            <a:r>
              <a:rPr lang="en-US">
                <a:solidFill>
                  <a:srgbClr val="434343"/>
                </a:solidFill>
                <a:highlight>
                  <a:srgbClr val="F4CCCC"/>
                </a:highlight>
              </a:rPr>
              <a:t>understanding </a:t>
            </a:r>
            <a:r>
              <a:rPr lang="en-US"/>
              <a:t>of driving behavior and operation(Q13,Q14).</a:t>
            </a:r>
            <a:endParaRPr/>
          </a:p>
          <a:p>
            <a:pPr indent="-336550" lvl="0" marL="514350" rtl="0" algn="l">
              <a:lnSpc>
                <a:spcPct val="90000"/>
              </a:lnSpc>
              <a:spcBef>
                <a:spcPts val="1000"/>
              </a:spcBef>
              <a:spcAft>
                <a:spcPts val="0"/>
              </a:spcAft>
              <a:buClr>
                <a:schemeClr val="dk1"/>
              </a:buClr>
              <a:buSzPts val="2800"/>
              <a:buNone/>
            </a:pPr>
            <a:r>
              <a:t/>
            </a:r>
            <a:endParaRPr/>
          </a:p>
          <a:p>
            <a:pPr indent="-514350" lvl="0" marL="514350" rtl="0" algn="l">
              <a:lnSpc>
                <a:spcPct val="90000"/>
              </a:lnSpc>
              <a:spcBef>
                <a:spcPts val="1000"/>
              </a:spcBef>
              <a:spcAft>
                <a:spcPts val="1600"/>
              </a:spcAft>
              <a:buClr>
                <a:schemeClr val="dk1"/>
              </a:buClr>
              <a:buSzPts val="2800"/>
              <a:buAutoNum type="arabicPeriod"/>
            </a:pPr>
            <a:r>
              <a:rPr lang="en-US"/>
              <a:t>MotionAvatar enhances the </a:t>
            </a:r>
            <a:r>
              <a:rPr lang="en-US">
                <a:solidFill>
                  <a:srgbClr val="434343"/>
                </a:solidFill>
                <a:highlight>
                  <a:srgbClr val="F4CCCC"/>
                </a:highlight>
              </a:rPr>
              <a:t>emotional value</a:t>
            </a:r>
            <a:r>
              <a:rPr lang="en-US"/>
              <a:t> and </a:t>
            </a:r>
            <a:r>
              <a:rPr lang="en-US">
                <a:highlight>
                  <a:srgbClr val="F4CCCC"/>
                </a:highlight>
              </a:rPr>
              <a:t>fun </a:t>
            </a:r>
            <a:r>
              <a:rPr lang="en-US"/>
              <a:t>of driving(Q15,Q16).</a:t>
            </a:r>
            <a:endParaRPr/>
          </a:p>
        </p:txBody>
      </p:sp>
      <p:sp>
        <p:nvSpPr>
          <p:cNvPr id="522" name="Google Shape;522;p20"/>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
        <p:nvSpPr>
          <p:cNvPr id="524" name="Google Shape;524;p20"/>
          <p:cNvSpPr txBox="1"/>
          <p:nvPr>
            <p:ph type="title"/>
          </p:nvPr>
        </p:nvSpPr>
        <p:spPr>
          <a:xfrm>
            <a:off x="88200" y="1489250"/>
            <a:ext cx="5037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FINDING</a:t>
            </a:r>
            <a:endParaRPr>
              <a:solidFill>
                <a:schemeClr val="lt1"/>
              </a:solidFill>
            </a:endParaRPr>
          </a:p>
        </p:txBody>
      </p:sp>
      <p:sp>
        <p:nvSpPr>
          <p:cNvPr id="525" name="Google Shape;525;p2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g25823eba0ba_1_174"/>
          <p:cNvSpPr txBox="1"/>
          <p:nvPr>
            <p:ph idx="2" type="body"/>
          </p:nvPr>
        </p:nvSpPr>
        <p:spPr>
          <a:xfrm>
            <a:off x="460500" y="1026750"/>
            <a:ext cx="5423100" cy="4804500"/>
          </a:xfrm>
          <a:prstGeom prst="rect">
            <a:avLst/>
          </a:prstGeom>
          <a:noFill/>
          <a:ln>
            <a:noFill/>
          </a:ln>
        </p:spPr>
        <p:txBody>
          <a:bodyPr anchorCtr="0" anchor="t" bIns="45700" lIns="91425" spcFirstLastPara="1" rIns="91425" wrap="square" tIns="45700">
            <a:normAutofit/>
          </a:bodyPr>
          <a:lstStyle/>
          <a:p>
            <a:pPr indent="-444500" lvl="0" marL="609600" rtl="0" algn="just">
              <a:lnSpc>
                <a:spcPct val="90000"/>
              </a:lnSpc>
              <a:spcBef>
                <a:spcPts val="0"/>
              </a:spcBef>
              <a:spcAft>
                <a:spcPts val="0"/>
              </a:spcAft>
              <a:buClr>
                <a:srgbClr val="434343"/>
              </a:buClr>
              <a:buSzPts val="2200"/>
              <a:buFont typeface="Source Code Pro Medium"/>
              <a:buAutoNum type="arabicPeriod"/>
            </a:pPr>
            <a:r>
              <a:rPr lang="en-US" sz="2200">
                <a:solidFill>
                  <a:srgbClr val="434343"/>
                </a:solidFill>
                <a:latin typeface="Source Code Pro Medium"/>
                <a:ea typeface="Source Code Pro Medium"/>
                <a:cs typeface="Source Code Pro Medium"/>
                <a:sym typeface="Source Code Pro Medium"/>
              </a:rPr>
              <a:t>Can the motion state haptic feedback make users feel the vehicle’s motion ?</a:t>
            </a:r>
            <a:endParaRPr sz="2200">
              <a:solidFill>
                <a:srgbClr val="434343"/>
              </a:solidFill>
              <a:latin typeface="Source Code Pro Medium"/>
              <a:ea typeface="Source Code Pro Medium"/>
              <a:cs typeface="Source Code Pro Medium"/>
              <a:sym typeface="Source Code Pro Medium"/>
            </a:endParaRPr>
          </a:p>
          <a:p>
            <a:pPr indent="0" lvl="0" marL="609600" rtl="0" algn="just">
              <a:lnSpc>
                <a:spcPct val="90000"/>
              </a:lnSpc>
              <a:spcBef>
                <a:spcPts val="1000"/>
              </a:spcBef>
              <a:spcAft>
                <a:spcPts val="0"/>
              </a:spcAft>
              <a:buNone/>
            </a:pPr>
            <a:r>
              <a:t/>
            </a:r>
            <a:endParaRPr sz="2200">
              <a:solidFill>
                <a:srgbClr val="434343"/>
              </a:solidFill>
              <a:latin typeface="Source Code Pro Medium"/>
              <a:ea typeface="Source Code Pro Medium"/>
              <a:cs typeface="Source Code Pro Medium"/>
              <a:sym typeface="Source Code Pro Medium"/>
            </a:endParaRPr>
          </a:p>
          <a:p>
            <a:pPr indent="0" lvl="0" marL="0" rtl="0" algn="just">
              <a:lnSpc>
                <a:spcPct val="90000"/>
              </a:lnSpc>
              <a:spcBef>
                <a:spcPts val="1000"/>
              </a:spcBef>
              <a:spcAft>
                <a:spcPts val="0"/>
              </a:spcAft>
              <a:buNone/>
            </a:pPr>
            <a:r>
              <a:t/>
            </a:r>
            <a:endParaRPr sz="2200">
              <a:solidFill>
                <a:srgbClr val="434343"/>
              </a:solidFill>
              <a:latin typeface="Source Code Pro Medium"/>
              <a:ea typeface="Source Code Pro Medium"/>
              <a:cs typeface="Source Code Pro Medium"/>
              <a:sym typeface="Source Code Pro Medium"/>
            </a:endParaRPr>
          </a:p>
          <a:p>
            <a:pPr indent="-444500" lvl="0" marL="609600" rtl="0" algn="just">
              <a:lnSpc>
                <a:spcPct val="90000"/>
              </a:lnSpc>
              <a:spcBef>
                <a:spcPts val="1000"/>
              </a:spcBef>
              <a:spcAft>
                <a:spcPts val="0"/>
              </a:spcAft>
              <a:buClr>
                <a:srgbClr val="434343"/>
              </a:buClr>
              <a:buSzPts val="2200"/>
              <a:buFont typeface="Source Code Pro Medium"/>
              <a:buAutoNum type="arabicPeriod"/>
            </a:pPr>
            <a:r>
              <a:rPr lang="en-US" sz="2200">
                <a:solidFill>
                  <a:srgbClr val="434343"/>
                </a:solidFill>
                <a:latin typeface="Source Code Pro Medium"/>
                <a:ea typeface="Source Code Pro Medium"/>
                <a:cs typeface="Source Code Pro Medium"/>
                <a:sym typeface="Source Code Pro Medium"/>
              </a:rPr>
              <a:t>Whether it can improve the sense of connection between the user and the system ?</a:t>
            </a:r>
            <a:endParaRPr sz="2200">
              <a:solidFill>
                <a:srgbClr val="434343"/>
              </a:solidFill>
              <a:latin typeface="Source Code Pro Medium"/>
              <a:ea typeface="Source Code Pro Medium"/>
              <a:cs typeface="Source Code Pro Medium"/>
              <a:sym typeface="Source Code Pro Medium"/>
            </a:endParaRPr>
          </a:p>
          <a:p>
            <a:pPr indent="0" lvl="0" marL="0" rtl="0" algn="just">
              <a:lnSpc>
                <a:spcPct val="90000"/>
              </a:lnSpc>
              <a:spcBef>
                <a:spcPts val="1600"/>
              </a:spcBef>
              <a:spcAft>
                <a:spcPts val="0"/>
              </a:spcAft>
              <a:buNone/>
            </a:pPr>
            <a:r>
              <a:t/>
            </a:r>
            <a:endParaRPr sz="2200">
              <a:solidFill>
                <a:srgbClr val="434343"/>
              </a:solidFill>
              <a:latin typeface="Source Code Pro Medium"/>
              <a:ea typeface="Source Code Pro Medium"/>
              <a:cs typeface="Source Code Pro Medium"/>
              <a:sym typeface="Source Code Pro Medium"/>
            </a:endParaRPr>
          </a:p>
          <a:p>
            <a:pPr indent="-444500" lvl="0" marL="609600" rtl="0" algn="just">
              <a:lnSpc>
                <a:spcPct val="90000"/>
              </a:lnSpc>
              <a:spcBef>
                <a:spcPts val="1600"/>
              </a:spcBef>
              <a:spcAft>
                <a:spcPts val="0"/>
              </a:spcAft>
              <a:buClr>
                <a:srgbClr val="434343"/>
              </a:buClr>
              <a:buSzPts val="2200"/>
              <a:buFont typeface="Source Code Pro Medium"/>
              <a:buAutoNum type="arabicPeriod"/>
            </a:pPr>
            <a:r>
              <a:rPr lang="en-US" sz="2200">
                <a:solidFill>
                  <a:srgbClr val="434343"/>
                </a:solidFill>
                <a:latin typeface="Source Code Pro Medium"/>
                <a:ea typeface="Source Code Pro Medium"/>
                <a:cs typeface="Source Code Pro Medium"/>
                <a:sym typeface="Source Code Pro Medium"/>
              </a:rPr>
              <a:t>Whether it can improve the user's overall experience ?</a:t>
            </a:r>
            <a:endParaRPr sz="2200">
              <a:solidFill>
                <a:srgbClr val="434343"/>
              </a:solidFill>
              <a:latin typeface="Source Code Pro Medium"/>
              <a:ea typeface="Source Code Pro Medium"/>
              <a:cs typeface="Source Code Pro Medium"/>
              <a:sym typeface="Source Code Pro Medium"/>
            </a:endParaRPr>
          </a:p>
        </p:txBody>
      </p:sp>
      <p:sp>
        <p:nvSpPr>
          <p:cNvPr id="531" name="Google Shape;531;g25823eba0ba_1_174"/>
          <p:cNvSpPr txBox="1"/>
          <p:nvPr>
            <p:ph type="title"/>
          </p:nvPr>
        </p:nvSpPr>
        <p:spPr>
          <a:xfrm>
            <a:off x="60900" y="64350"/>
            <a:ext cx="3453300" cy="6465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4000"/>
              <a:t>QUESTION</a:t>
            </a:r>
            <a:endParaRPr sz="4000"/>
          </a:p>
        </p:txBody>
      </p:sp>
      <p:sp>
        <p:nvSpPr>
          <p:cNvPr id="532" name="Google Shape;532;g25823eba0ba_1_17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
        <p:nvSpPr>
          <p:cNvPr id="533" name="Google Shape;533;g25823eba0ba_1_174"/>
          <p:cNvSpPr txBox="1"/>
          <p:nvPr>
            <p:ph type="title"/>
          </p:nvPr>
        </p:nvSpPr>
        <p:spPr>
          <a:xfrm>
            <a:off x="6141850" y="64350"/>
            <a:ext cx="3453300" cy="6465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4000">
                <a:solidFill>
                  <a:schemeClr val="dk1"/>
                </a:solidFill>
              </a:rPr>
              <a:t>ANSWER</a:t>
            </a:r>
            <a:endParaRPr sz="4000">
              <a:solidFill>
                <a:schemeClr val="dk1"/>
              </a:solidFill>
            </a:endParaRPr>
          </a:p>
        </p:txBody>
      </p:sp>
      <p:sp>
        <p:nvSpPr>
          <p:cNvPr id="534" name="Google Shape;534;g25823eba0ba_1_174"/>
          <p:cNvSpPr txBox="1"/>
          <p:nvPr>
            <p:ph idx="2" type="body"/>
          </p:nvPr>
        </p:nvSpPr>
        <p:spPr>
          <a:xfrm>
            <a:off x="6467975" y="1026750"/>
            <a:ext cx="5282700" cy="4804500"/>
          </a:xfrm>
          <a:prstGeom prst="rect">
            <a:avLst/>
          </a:prstGeom>
          <a:noFill/>
          <a:ln>
            <a:noFill/>
          </a:ln>
        </p:spPr>
        <p:txBody>
          <a:bodyPr anchorCtr="0" anchor="t" bIns="45700" lIns="91425" spcFirstLastPara="1" rIns="91425" wrap="square" tIns="45700">
            <a:normAutofit lnSpcReduction="20000"/>
          </a:bodyPr>
          <a:lstStyle/>
          <a:p>
            <a:pPr indent="-425450" lvl="0" marL="609600" marR="0" rtl="0" algn="just">
              <a:lnSpc>
                <a:spcPct val="150000"/>
              </a:lnSpc>
              <a:spcBef>
                <a:spcPts val="0"/>
              </a:spcBef>
              <a:spcAft>
                <a:spcPts val="0"/>
              </a:spcAft>
              <a:buClr>
                <a:srgbClr val="434343"/>
              </a:buClr>
              <a:buSzPts val="1900"/>
              <a:buAutoNum type="arabicPeriod"/>
            </a:pPr>
            <a:r>
              <a:rPr lang="en-US" sz="1900">
                <a:solidFill>
                  <a:srgbClr val="434343"/>
                </a:solidFill>
              </a:rPr>
              <a:t>MotionAvatar's scrolling design can effectively convey motion status information, especially motion direction.</a:t>
            </a:r>
            <a:endParaRPr sz="1900">
              <a:solidFill>
                <a:srgbClr val="434343"/>
              </a:solidFill>
            </a:endParaRPr>
          </a:p>
          <a:p>
            <a:pPr indent="0" lvl="0" marL="609600" marR="0" rtl="0" algn="just">
              <a:lnSpc>
                <a:spcPct val="150000"/>
              </a:lnSpc>
              <a:spcBef>
                <a:spcPts val="0"/>
              </a:spcBef>
              <a:spcAft>
                <a:spcPts val="0"/>
              </a:spcAft>
              <a:buNone/>
            </a:pPr>
            <a:r>
              <a:t/>
            </a:r>
            <a:endParaRPr sz="1900">
              <a:solidFill>
                <a:srgbClr val="434343"/>
              </a:solidFill>
            </a:endParaRPr>
          </a:p>
          <a:p>
            <a:pPr indent="-425450" lvl="0" marL="609600" rtl="0" algn="just">
              <a:lnSpc>
                <a:spcPct val="150000"/>
              </a:lnSpc>
              <a:spcBef>
                <a:spcPts val="0"/>
              </a:spcBef>
              <a:spcAft>
                <a:spcPts val="0"/>
              </a:spcAft>
              <a:buClr>
                <a:srgbClr val="434343"/>
              </a:buClr>
              <a:buSzPts val="1900"/>
              <a:buAutoNum type="arabicPeriod"/>
            </a:pPr>
            <a:r>
              <a:rPr lang="en-US" sz="1900">
                <a:solidFill>
                  <a:srgbClr val="434343"/>
                </a:solidFill>
              </a:rPr>
              <a:t>MotionAvatar can enhance the user's sense of active driving agency in AI driving system.</a:t>
            </a:r>
            <a:endParaRPr sz="1900">
              <a:solidFill>
                <a:srgbClr val="434343"/>
              </a:solidFill>
            </a:endParaRPr>
          </a:p>
          <a:p>
            <a:pPr indent="0" lvl="0" marL="609600" marR="0" rtl="0" algn="just">
              <a:lnSpc>
                <a:spcPct val="150000"/>
              </a:lnSpc>
              <a:spcBef>
                <a:spcPts val="0"/>
              </a:spcBef>
              <a:spcAft>
                <a:spcPts val="0"/>
              </a:spcAft>
              <a:buNone/>
            </a:pPr>
            <a:r>
              <a:t/>
            </a:r>
            <a:endParaRPr sz="1900">
              <a:solidFill>
                <a:srgbClr val="434343"/>
              </a:solidFill>
            </a:endParaRPr>
          </a:p>
          <a:p>
            <a:pPr indent="-425450" lvl="0" marL="609600" marR="0" rtl="0" algn="just">
              <a:lnSpc>
                <a:spcPct val="150000"/>
              </a:lnSpc>
              <a:spcBef>
                <a:spcPts val="0"/>
              </a:spcBef>
              <a:spcAft>
                <a:spcPts val="0"/>
              </a:spcAft>
              <a:buClr>
                <a:srgbClr val="434343"/>
              </a:buClr>
              <a:buSzPts val="1900"/>
              <a:buAutoNum type="arabicPeriod"/>
            </a:pPr>
            <a:r>
              <a:rPr lang="en-US" sz="1900">
                <a:solidFill>
                  <a:srgbClr val="434343"/>
                </a:solidFill>
              </a:rPr>
              <a:t>MotionAvatar can enhance the user's experience and immersion in active driving scenario.</a:t>
            </a:r>
            <a:endParaRPr sz="1900">
              <a:solidFill>
                <a:srgbClr val="434343"/>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22"/>
          <p:cNvSpPr txBox="1"/>
          <p:nvPr>
            <p:ph idx="1" type="body"/>
          </p:nvPr>
        </p:nvSpPr>
        <p:spPr>
          <a:xfrm>
            <a:off x="1233525" y="1253400"/>
            <a:ext cx="10393800" cy="4351200"/>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15000"/>
              </a:lnSpc>
              <a:spcBef>
                <a:spcPts val="0"/>
              </a:spcBef>
              <a:spcAft>
                <a:spcPts val="0"/>
              </a:spcAft>
              <a:buClr>
                <a:schemeClr val="dk1"/>
              </a:buClr>
              <a:buSzPts val="2800"/>
              <a:buChar char="●"/>
            </a:pPr>
            <a:r>
              <a:rPr lang="en-US"/>
              <a:t>Use better servers to enhance the </a:t>
            </a:r>
            <a:r>
              <a:rPr lang="en-US">
                <a:solidFill>
                  <a:srgbClr val="FF0000"/>
                </a:solidFill>
              </a:rPr>
              <a:t>reliability </a:t>
            </a:r>
            <a:r>
              <a:rPr lang="en-US"/>
              <a:t>of equipment and explore how to establish </a:t>
            </a:r>
            <a:r>
              <a:rPr lang="en-US">
                <a:solidFill>
                  <a:srgbClr val="FF0000"/>
                </a:solidFill>
              </a:rPr>
              <a:t>a common haptic motion reference</a:t>
            </a:r>
            <a:r>
              <a:rPr lang="en-US"/>
              <a:t> system.</a:t>
            </a:r>
            <a:endParaRPr/>
          </a:p>
          <a:p>
            <a:pPr indent="-50800" lvl="0" marL="228600" rtl="0" algn="l">
              <a:lnSpc>
                <a:spcPct val="115000"/>
              </a:lnSpc>
              <a:spcBef>
                <a:spcPts val="1000"/>
              </a:spcBef>
              <a:spcAft>
                <a:spcPts val="0"/>
              </a:spcAft>
              <a:buClr>
                <a:schemeClr val="dk1"/>
              </a:buClr>
              <a:buSzPts val="2800"/>
              <a:buNone/>
            </a:pPr>
            <a:r>
              <a:t/>
            </a:r>
            <a:endParaRPr/>
          </a:p>
          <a:p>
            <a:pPr indent="-228600" lvl="0" marL="228600" marR="0" rtl="0" algn="l">
              <a:lnSpc>
                <a:spcPct val="115000"/>
              </a:lnSpc>
              <a:spcBef>
                <a:spcPts val="0"/>
              </a:spcBef>
              <a:spcAft>
                <a:spcPts val="0"/>
              </a:spcAft>
              <a:buSzPts val="2800"/>
              <a:buChar char="●"/>
            </a:pPr>
            <a:r>
              <a:rPr lang="en-US"/>
              <a:t>To explore the performance and impact of </a:t>
            </a:r>
            <a:r>
              <a:rPr lang="en-US"/>
              <a:t>MotionAvatar under the </a:t>
            </a:r>
            <a:r>
              <a:rPr lang="en-US">
                <a:solidFill>
                  <a:srgbClr val="FF0000"/>
                </a:solidFill>
              </a:rPr>
              <a:t>VR environment</a:t>
            </a:r>
            <a:r>
              <a:rPr lang="en-US"/>
              <a:t>.</a:t>
            </a:r>
            <a:endParaRPr/>
          </a:p>
          <a:p>
            <a:pPr indent="0" lvl="0" marL="228600" marR="0" rtl="0" algn="l">
              <a:lnSpc>
                <a:spcPct val="115000"/>
              </a:lnSpc>
              <a:spcBef>
                <a:spcPts val="0"/>
              </a:spcBef>
              <a:spcAft>
                <a:spcPts val="0"/>
              </a:spcAft>
              <a:buNone/>
            </a:pPr>
            <a:r>
              <a:t/>
            </a:r>
            <a:endParaRPr/>
          </a:p>
          <a:p>
            <a:pPr indent="-228600" lvl="0" marL="228600" marR="0" rtl="0" algn="l">
              <a:lnSpc>
                <a:spcPct val="115000"/>
              </a:lnSpc>
              <a:spcBef>
                <a:spcPts val="0"/>
              </a:spcBef>
              <a:spcAft>
                <a:spcPts val="0"/>
              </a:spcAft>
              <a:buSzPts val="2800"/>
              <a:buChar char="●"/>
            </a:pPr>
            <a:r>
              <a:rPr lang="en-US"/>
              <a:t>To explore whether can be applied to </a:t>
            </a:r>
            <a:r>
              <a:rPr lang="en-US">
                <a:solidFill>
                  <a:srgbClr val="FF0000"/>
                </a:solidFill>
              </a:rPr>
              <a:t>complex movements</a:t>
            </a:r>
            <a:r>
              <a:rPr lang="en-US"/>
              <a:t> of the human body, such as running and swinging movements.</a:t>
            </a:r>
            <a:endParaRPr/>
          </a:p>
        </p:txBody>
      </p:sp>
      <p:sp>
        <p:nvSpPr>
          <p:cNvPr id="540" name="Google Shape;540;p22"/>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2"/>
          <p:cNvSpPr txBox="1"/>
          <p:nvPr>
            <p:ph type="title"/>
          </p:nvPr>
        </p:nvSpPr>
        <p:spPr>
          <a:xfrm>
            <a:off x="126300" y="1720500"/>
            <a:ext cx="427500" cy="34170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FUTURE</a:t>
            </a:r>
            <a:endParaRPr>
              <a:solidFill>
                <a:schemeClr val="lt1"/>
              </a:solidFill>
            </a:endParaRPr>
          </a:p>
        </p:txBody>
      </p:sp>
      <p:sp>
        <p:nvSpPr>
          <p:cNvPr id="542" name="Google Shape;542;p22"/>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43" name="Google Shape;543;p22"/>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300">
                <a:solidFill>
                  <a:schemeClr val="lt1"/>
                </a:solidFill>
                <a:latin typeface="Oswald Light"/>
                <a:ea typeface="Oswald Light"/>
                <a:cs typeface="Oswald Light"/>
                <a:sym typeface="Oswald Light"/>
              </a:rPr>
              <a:t>Discussion</a:t>
            </a:r>
            <a:endParaRPr sz="1300">
              <a:solidFill>
                <a:schemeClr val="lt1"/>
              </a:solidFill>
              <a:latin typeface="Oswald Light"/>
              <a:ea typeface="Oswald Light"/>
              <a:cs typeface="Oswald Light"/>
              <a:sym typeface="Oswald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22ed94fcc9c_1_102"/>
          <p:cNvSpPr txBox="1"/>
          <p:nvPr>
            <p:ph idx="2" type="body"/>
          </p:nvPr>
        </p:nvSpPr>
        <p:spPr>
          <a:xfrm>
            <a:off x="6893950" y="1370168"/>
            <a:ext cx="4572000" cy="3923700"/>
          </a:xfrm>
          <a:prstGeom prst="rect">
            <a:avLst/>
          </a:prstGeom>
          <a:solidFill>
            <a:srgbClr val="E91D63">
              <a:alpha val="70000"/>
            </a:srgbClr>
          </a:solidFill>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91" name="Google Shape;91;g22ed94fcc9c_1_102"/>
          <p:cNvSpPr txBox="1"/>
          <p:nvPr>
            <p:ph idx="2" type="body"/>
          </p:nvPr>
        </p:nvSpPr>
        <p:spPr>
          <a:xfrm>
            <a:off x="1391900" y="1353249"/>
            <a:ext cx="4572000" cy="3923700"/>
          </a:xfrm>
          <a:prstGeom prst="rect">
            <a:avLst/>
          </a:prstGeom>
          <a:solidFill>
            <a:srgbClr val="E91D63">
              <a:alpha val="70000"/>
            </a:srgbClr>
          </a:solidFill>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92" name="Google Shape;92;g22ed94fcc9c_1_102"/>
          <p:cNvSpPr/>
          <p:nvPr/>
        </p:nvSpPr>
        <p:spPr>
          <a:xfrm>
            <a:off x="1570990" y="5504785"/>
            <a:ext cx="4213800" cy="615900"/>
          </a:xfrm>
          <a:prstGeom prst="rect">
            <a:avLst/>
          </a:prstGeom>
          <a:noFill/>
          <a:ln>
            <a:noFill/>
          </a:ln>
        </p:spPr>
        <p:txBody>
          <a:bodyPr anchorCtr="0" anchor="t" bIns="45700" lIns="91425" spcFirstLastPara="1" rIns="91425" wrap="square" tIns="45700">
            <a:noAutofit/>
          </a:bodyPr>
          <a:lstStyle/>
          <a:p>
            <a:pPr indent="-228600" lvl="0" marL="228600" marR="0" rtl="0" algn="ctr">
              <a:lnSpc>
                <a:spcPct val="90000"/>
              </a:lnSpc>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Spatial computing</a:t>
            </a:r>
            <a:endParaRPr sz="2800">
              <a:solidFill>
                <a:schemeClr val="dk1"/>
              </a:solidFill>
              <a:latin typeface="Calibri"/>
              <a:ea typeface="Calibri"/>
              <a:cs typeface="Calibri"/>
              <a:sym typeface="Calibri"/>
            </a:endParaRPr>
          </a:p>
        </p:txBody>
      </p:sp>
      <p:sp>
        <p:nvSpPr>
          <p:cNvPr id="93" name="Google Shape;93;g22ed94fcc9c_1_102"/>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g22ed94fcc9c_1_102"/>
          <p:cNvSpPr txBox="1"/>
          <p:nvPr>
            <p:ph type="title"/>
          </p:nvPr>
        </p:nvSpPr>
        <p:spPr>
          <a:xfrm>
            <a:off x="136350" y="498250"/>
            <a:ext cx="407400" cy="56337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BACKGROUND </a:t>
            </a:r>
            <a:endParaRPr>
              <a:solidFill>
                <a:schemeClr val="lt1"/>
              </a:solidFill>
            </a:endParaRPr>
          </a:p>
        </p:txBody>
      </p:sp>
      <p:sp>
        <p:nvSpPr>
          <p:cNvPr id="95" name="Google Shape;95;g22ed94fcc9c_1_102"/>
          <p:cNvSpPr/>
          <p:nvPr/>
        </p:nvSpPr>
        <p:spPr>
          <a:xfrm>
            <a:off x="7073040" y="5486960"/>
            <a:ext cx="4213800" cy="615900"/>
          </a:xfrm>
          <a:prstGeom prst="rect">
            <a:avLst/>
          </a:prstGeom>
          <a:noFill/>
          <a:ln>
            <a:noFill/>
          </a:ln>
        </p:spPr>
        <p:txBody>
          <a:bodyPr anchorCtr="0" anchor="t" bIns="45700" lIns="91425" spcFirstLastPara="1" rIns="91425" wrap="square" tIns="45700">
            <a:noAutofit/>
          </a:bodyPr>
          <a:lstStyle/>
          <a:p>
            <a:pPr indent="-228600" lvl="0" marL="228600" marR="0" rtl="0" algn="ctr">
              <a:lnSpc>
                <a:spcPct val="90000"/>
              </a:lnSpc>
              <a:spcBef>
                <a:spcPts val="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Necessity of haptic tech</a:t>
            </a:r>
            <a:endParaRPr b="0" i="0" sz="2800" u="none" cap="none" strike="noStrike">
              <a:solidFill>
                <a:schemeClr val="dk1"/>
              </a:solidFill>
              <a:latin typeface="Calibri"/>
              <a:ea typeface="Calibri"/>
              <a:cs typeface="Calibri"/>
              <a:sym typeface="Calibri"/>
            </a:endParaRPr>
          </a:p>
        </p:txBody>
      </p:sp>
      <p:grpSp>
        <p:nvGrpSpPr>
          <p:cNvPr id="96" name="Google Shape;96;g22ed94fcc9c_1_102"/>
          <p:cNvGrpSpPr/>
          <p:nvPr/>
        </p:nvGrpSpPr>
        <p:grpSpPr>
          <a:xfrm>
            <a:off x="1877950" y="907860"/>
            <a:ext cx="3599894" cy="3860692"/>
            <a:chOff x="1860" y="2411"/>
            <a:chExt cx="5669" cy="6080"/>
          </a:xfrm>
        </p:grpSpPr>
        <p:pic>
          <p:nvPicPr>
            <p:cNvPr descr="图片1" id="97" name="Google Shape;97;g22ed94fcc9c_1_102"/>
            <p:cNvPicPr preferRelativeResize="0"/>
            <p:nvPr/>
          </p:nvPicPr>
          <p:blipFill rotWithShape="1">
            <a:blip r:embed="rId3">
              <a:alphaModFix/>
            </a:blip>
            <a:srcRect b="0" l="0" r="0" t="0"/>
            <a:stretch/>
          </p:blipFill>
          <p:spPr>
            <a:xfrm>
              <a:off x="1860" y="2411"/>
              <a:ext cx="5668" cy="3697"/>
            </a:xfrm>
            <a:prstGeom prst="rect">
              <a:avLst/>
            </a:prstGeom>
            <a:noFill/>
            <a:ln>
              <a:noFill/>
            </a:ln>
          </p:spPr>
        </p:pic>
        <p:pic>
          <p:nvPicPr>
            <p:cNvPr descr="images" id="98" name="Google Shape;98;g22ed94fcc9c_1_102"/>
            <p:cNvPicPr preferRelativeResize="0"/>
            <p:nvPr/>
          </p:nvPicPr>
          <p:blipFill rotWithShape="1">
            <a:blip r:embed="rId4">
              <a:alphaModFix/>
            </a:blip>
            <a:srcRect b="0" l="0" r="0" t="0"/>
            <a:stretch/>
          </p:blipFill>
          <p:spPr>
            <a:xfrm>
              <a:off x="1860" y="6107"/>
              <a:ext cx="5669" cy="2384"/>
            </a:xfrm>
            <a:prstGeom prst="rect">
              <a:avLst/>
            </a:prstGeom>
            <a:noFill/>
            <a:ln>
              <a:noFill/>
            </a:ln>
          </p:spPr>
        </p:pic>
      </p:grpSp>
      <p:grpSp>
        <p:nvGrpSpPr>
          <p:cNvPr id="99" name="Google Shape;99;g22ed94fcc9c_1_102"/>
          <p:cNvGrpSpPr/>
          <p:nvPr/>
        </p:nvGrpSpPr>
        <p:grpSpPr>
          <a:xfrm>
            <a:off x="7379930" y="1100717"/>
            <a:ext cx="3600037" cy="3667820"/>
            <a:chOff x="10568" y="2663"/>
            <a:chExt cx="5669" cy="5776"/>
          </a:xfrm>
        </p:grpSpPr>
        <p:pic>
          <p:nvPicPr>
            <p:cNvPr descr="robotics-11-00041-g001" id="100" name="Google Shape;100;g22ed94fcc9c_1_102"/>
            <p:cNvPicPr preferRelativeResize="0"/>
            <p:nvPr/>
          </p:nvPicPr>
          <p:blipFill rotWithShape="1">
            <a:blip r:embed="rId5">
              <a:alphaModFix/>
            </a:blip>
            <a:srcRect b="0" l="0" r="0" t="0"/>
            <a:stretch/>
          </p:blipFill>
          <p:spPr>
            <a:xfrm>
              <a:off x="10568" y="2663"/>
              <a:ext cx="5668" cy="3507"/>
            </a:xfrm>
            <a:prstGeom prst="rect">
              <a:avLst/>
            </a:prstGeom>
            <a:noFill/>
            <a:ln>
              <a:noFill/>
            </a:ln>
          </p:spPr>
        </p:pic>
        <p:pic>
          <p:nvPicPr>
            <p:cNvPr descr="download" id="101" name="Google Shape;101;g22ed94fcc9c_1_102"/>
            <p:cNvPicPr preferRelativeResize="0"/>
            <p:nvPr/>
          </p:nvPicPr>
          <p:blipFill rotWithShape="1">
            <a:blip r:embed="rId6">
              <a:alphaModFix/>
            </a:blip>
            <a:srcRect b="0" l="0" r="0" t="0"/>
            <a:stretch/>
          </p:blipFill>
          <p:spPr>
            <a:xfrm>
              <a:off x="10568" y="6171"/>
              <a:ext cx="5669" cy="2268"/>
            </a:xfrm>
            <a:prstGeom prst="rect">
              <a:avLst/>
            </a:prstGeom>
            <a:noFill/>
            <a:ln>
              <a:noFill/>
            </a:ln>
          </p:spPr>
        </p:pic>
      </p:grpSp>
      <p:sp>
        <p:nvSpPr>
          <p:cNvPr id="102" name="Google Shape;102;g22ed94fcc9c_1_102"/>
          <p:cNvSpPr txBox="1"/>
          <p:nvPr/>
        </p:nvSpPr>
        <p:spPr>
          <a:xfrm>
            <a:off x="-76200" y="-76200"/>
            <a:ext cx="912600" cy="384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1300">
                <a:solidFill>
                  <a:schemeClr val="lt1"/>
                </a:solidFill>
                <a:latin typeface="Oswald Light"/>
                <a:ea typeface="Oswald Light"/>
                <a:cs typeface="Oswald Light"/>
                <a:sym typeface="Oswald Light"/>
              </a:rPr>
              <a:t>Introduction</a:t>
            </a:r>
            <a:endParaRPr sz="600">
              <a:solidFill>
                <a:schemeClr val="lt1"/>
              </a:solidFill>
              <a:latin typeface="Oswald Light"/>
              <a:ea typeface="Oswald Light"/>
              <a:cs typeface="Oswald Light"/>
              <a:sym typeface="Oswald Light"/>
            </a:endParaRPr>
          </a:p>
        </p:txBody>
      </p:sp>
      <p:sp>
        <p:nvSpPr>
          <p:cNvPr id="103" name="Google Shape;103;g22ed94fcc9c_1_10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48" name="Shape 548"/>
        <p:cNvGrpSpPr/>
        <p:nvPr/>
      </p:nvGrpSpPr>
      <p:grpSpPr>
        <a:xfrm>
          <a:off x="0" y="0"/>
          <a:ext cx="0" cy="0"/>
          <a:chOff x="0" y="0"/>
          <a:chExt cx="0" cy="0"/>
        </a:xfrm>
      </p:grpSpPr>
      <p:pic>
        <p:nvPicPr>
          <p:cNvPr descr="eef569c20b8b8179c54bdfaf2b0071d" id="549" name="Google Shape;549;g22ee2a0713f_0_19"/>
          <p:cNvPicPr preferRelativeResize="0"/>
          <p:nvPr/>
        </p:nvPicPr>
        <p:blipFill rotWithShape="1">
          <a:blip r:embed="rId3">
            <a:alphaModFix/>
          </a:blip>
          <a:srcRect b="0" l="0" r="0" t="0"/>
          <a:stretch/>
        </p:blipFill>
        <p:spPr>
          <a:xfrm>
            <a:off x="7157050" y="790400"/>
            <a:ext cx="4241500" cy="3180102"/>
          </a:xfrm>
          <a:prstGeom prst="rect">
            <a:avLst/>
          </a:prstGeom>
          <a:noFill/>
          <a:ln>
            <a:noFill/>
          </a:ln>
        </p:spPr>
      </p:pic>
      <p:sp>
        <p:nvSpPr>
          <p:cNvPr id="550" name="Google Shape;550;g22ee2a0713f_0_19"/>
          <p:cNvSpPr txBox="1"/>
          <p:nvPr>
            <p:ph idx="4294967295" type="ctrTitle"/>
          </p:nvPr>
        </p:nvSpPr>
        <p:spPr>
          <a:xfrm>
            <a:off x="44700" y="1714975"/>
            <a:ext cx="6012300" cy="31239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Calibri"/>
              <a:buNone/>
            </a:pPr>
            <a:r>
              <a:rPr lang="en-US">
                <a:solidFill>
                  <a:schemeClr val="lt1"/>
                </a:solidFill>
                <a:latin typeface="Lexend"/>
                <a:ea typeface="Lexend"/>
                <a:cs typeface="Lexend"/>
                <a:sym typeface="Lexend"/>
              </a:rPr>
              <a:t>MotionAvatar:</a:t>
            </a:r>
            <a:endParaRPr>
              <a:solidFill>
                <a:schemeClr val="lt1"/>
              </a:solidFill>
              <a:latin typeface="Lexend"/>
              <a:ea typeface="Lexend"/>
              <a:cs typeface="Lexend"/>
              <a:sym typeface="Lexend"/>
            </a:endParaRPr>
          </a:p>
          <a:p>
            <a:pPr indent="0" lvl="0" marL="0" rtl="0" algn="ctr">
              <a:lnSpc>
                <a:spcPct val="90000"/>
              </a:lnSpc>
              <a:spcBef>
                <a:spcPts val="0"/>
              </a:spcBef>
              <a:spcAft>
                <a:spcPts val="0"/>
              </a:spcAft>
              <a:buClr>
                <a:schemeClr val="dk1"/>
              </a:buClr>
              <a:buSzPts val="4000"/>
              <a:buFont typeface="Calibri"/>
              <a:buNone/>
            </a:pPr>
            <a:r>
              <a:rPr lang="en-US" sz="3200">
                <a:solidFill>
                  <a:schemeClr val="lt1"/>
                </a:solidFill>
                <a:latin typeface="Lexend"/>
                <a:ea typeface="Lexend"/>
                <a:cs typeface="Lexend"/>
                <a:sym typeface="Lexend"/>
              </a:rPr>
              <a:t>An Ungrounded Haptic Device to Show the Self-motion of the Vehicle in Virtual Space</a:t>
            </a:r>
            <a:endParaRPr>
              <a:solidFill>
                <a:schemeClr val="lt1"/>
              </a:solidFill>
              <a:latin typeface="Lexend"/>
              <a:ea typeface="Lexend"/>
              <a:cs typeface="Lexend"/>
              <a:sym typeface="Lexend"/>
            </a:endParaRPr>
          </a:p>
        </p:txBody>
      </p:sp>
      <p:sp>
        <p:nvSpPr>
          <p:cNvPr id="551" name="Google Shape;551;g22ee2a0713f_0_19"/>
          <p:cNvSpPr txBox="1"/>
          <p:nvPr>
            <p:ph idx="1" type="subTitle"/>
          </p:nvPr>
        </p:nvSpPr>
        <p:spPr>
          <a:xfrm>
            <a:off x="354000" y="5103851"/>
            <a:ext cx="5393700" cy="4464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r>
              <a:rPr lang="en-US" sz="1300">
                <a:latin typeface="Lexend Medium"/>
                <a:ea typeface="Lexend Medium"/>
                <a:cs typeface="Lexend Medium"/>
                <a:sym typeface="Lexend Medium"/>
              </a:rPr>
              <a:t>EMBODIED MEDIA</a:t>
            </a:r>
            <a:endParaRPr sz="1300">
              <a:latin typeface="Lexend Medium"/>
              <a:ea typeface="Lexend Medium"/>
              <a:cs typeface="Lexend Medium"/>
              <a:sym typeface="Lexend Medium"/>
            </a:endParaRPr>
          </a:p>
          <a:p>
            <a:pPr indent="0" lvl="0" marL="0" rtl="0" algn="r">
              <a:spcBef>
                <a:spcPts val="0"/>
              </a:spcBef>
              <a:spcAft>
                <a:spcPts val="0"/>
              </a:spcAft>
              <a:buNone/>
            </a:pPr>
            <a:r>
              <a:rPr lang="en-US" sz="1300">
                <a:latin typeface="Lexend Medium"/>
                <a:ea typeface="Lexend Medium"/>
                <a:cs typeface="Lexend Medium"/>
                <a:sym typeface="Lexend Medium"/>
              </a:rPr>
              <a:t>ZHOU LU - 82136825</a:t>
            </a:r>
            <a:endParaRPr/>
          </a:p>
        </p:txBody>
      </p:sp>
      <p:sp>
        <p:nvSpPr>
          <p:cNvPr id="552" name="Google Shape;552;g22ee2a0713f_0_19"/>
          <p:cNvSpPr txBox="1"/>
          <p:nvPr>
            <p:ph idx="2" type="body"/>
          </p:nvPr>
        </p:nvSpPr>
        <p:spPr>
          <a:xfrm>
            <a:off x="6719850" y="3970500"/>
            <a:ext cx="5115900" cy="2887500"/>
          </a:xfrm>
          <a:prstGeom prst="rect">
            <a:avLst/>
          </a:prstGeom>
        </p:spPr>
        <p:txBody>
          <a:bodyPr anchorCtr="0" anchor="ctr" bIns="121900" lIns="121900" spcFirstLastPara="1" rIns="121900" wrap="square" tIns="121900">
            <a:normAutofit/>
          </a:bodyPr>
          <a:lstStyle/>
          <a:p>
            <a:pPr indent="0" lvl="0" marL="0" rtl="0" algn="ctr">
              <a:lnSpc>
                <a:spcPct val="100000"/>
              </a:lnSpc>
              <a:spcBef>
                <a:spcPts val="0"/>
              </a:spcBef>
              <a:spcAft>
                <a:spcPts val="0"/>
              </a:spcAft>
              <a:buNone/>
            </a:pPr>
            <a:r>
              <a:rPr lang="en-US" sz="5000">
                <a:solidFill>
                  <a:srgbClr val="980000"/>
                </a:solidFill>
                <a:latin typeface="Oswald"/>
                <a:ea typeface="Oswald"/>
                <a:cs typeface="Oswald"/>
                <a:sym typeface="Oswald"/>
              </a:rPr>
              <a:t>Closing</a:t>
            </a:r>
            <a:endParaRPr sz="5000">
              <a:solidFill>
                <a:srgbClr val="980000"/>
              </a:solidFill>
              <a:latin typeface="Oswald"/>
              <a:ea typeface="Oswald"/>
              <a:cs typeface="Oswald"/>
              <a:sym typeface="Oswald"/>
            </a:endParaRPr>
          </a:p>
          <a:p>
            <a:pPr indent="0" lvl="0" marL="0" rtl="0" algn="ctr">
              <a:lnSpc>
                <a:spcPct val="100000"/>
              </a:lnSpc>
              <a:spcBef>
                <a:spcPts val="0"/>
              </a:spcBef>
              <a:spcAft>
                <a:spcPts val="0"/>
              </a:spcAft>
              <a:buNone/>
            </a:pPr>
            <a:r>
              <a:rPr lang="en-US" sz="5000">
                <a:solidFill>
                  <a:srgbClr val="980000"/>
                </a:solidFill>
                <a:latin typeface="Oswald"/>
                <a:ea typeface="Oswald"/>
                <a:cs typeface="Oswald"/>
                <a:sym typeface="Oswald"/>
              </a:rPr>
              <a:t>Thank you</a:t>
            </a:r>
            <a:endParaRPr sz="5000">
              <a:solidFill>
                <a:srgbClr val="980000"/>
              </a:solidFill>
              <a:latin typeface="Oswald"/>
              <a:ea typeface="Oswald"/>
              <a:cs typeface="Oswald"/>
              <a:sym typeface="Oswald"/>
            </a:endParaRPr>
          </a:p>
          <a:p>
            <a:pPr indent="0" lvl="0" marL="0" rtl="0" algn="l">
              <a:spcBef>
                <a:spcPts val="0"/>
              </a:spcBef>
              <a:spcAft>
                <a:spcPts val="1600"/>
              </a:spcAft>
              <a:buNone/>
            </a:pPr>
            <a:r>
              <a:t/>
            </a:r>
            <a:endParaRPr sz="5000">
              <a:solidFill>
                <a:srgbClr val="980000"/>
              </a:solidFill>
              <a:latin typeface="Oswald"/>
              <a:ea typeface="Oswald"/>
              <a:cs typeface="Oswald"/>
              <a:sym typeface="Oswald"/>
            </a:endParaRPr>
          </a:p>
        </p:txBody>
      </p:sp>
      <p:sp>
        <p:nvSpPr>
          <p:cNvPr id="553" name="Google Shape;553;g22ee2a0713f_0_1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g1e4bf4a1610_0_37"/>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g1e4bf4a1610_0_37"/>
          <p:cNvSpPr txBox="1"/>
          <p:nvPr>
            <p:ph type="title"/>
          </p:nvPr>
        </p:nvSpPr>
        <p:spPr>
          <a:xfrm>
            <a:off x="126300" y="918425"/>
            <a:ext cx="427500" cy="45252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FEEDBACK </a:t>
            </a:r>
            <a:endParaRPr>
              <a:solidFill>
                <a:schemeClr val="lt1"/>
              </a:solidFill>
            </a:endParaRPr>
          </a:p>
        </p:txBody>
      </p:sp>
      <p:sp>
        <p:nvSpPr>
          <p:cNvPr id="560" name="Google Shape;560;g1e4bf4a1610_0_3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61" name="Google Shape;561;g1e4bf4a1610_0_37"/>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None/>
            </a:pPr>
            <a:r>
              <a:rPr lang="en-US" sz="1300">
                <a:solidFill>
                  <a:schemeClr val="lt1"/>
                </a:solidFill>
                <a:latin typeface="Oswald Light"/>
                <a:ea typeface="Oswald Light"/>
                <a:cs typeface="Oswald Light"/>
                <a:sym typeface="Oswald Light"/>
              </a:rPr>
              <a:t>APPENDIX</a:t>
            </a:r>
            <a:endParaRPr sz="1300">
              <a:solidFill>
                <a:schemeClr val="lt1"/>
              </a:solidFill>
              <a:latin typeface="Oswald Light"/>
              <a:ea typeface="Oswald Light"/>
              <a:cs typeface="Oswald Light"/>
              <a:sym typeface="Oswald Light"/>
            </a:endParaRPr>
          </a:p>
        </p:txBody>
      </p:sp>
      <p:sp>
        <p:nvSpPr>
          <p:cNvPr id="562" name="Google Shape;562;g1e4bf4a1610_0_37"/>
          <p:cNvSpPr txBox="1"/>
          <p:nvPr>
            <p:ph idx="1" type="body"/>
          </p:nvPr>
        </p:nvSpPr>
        <p:spPr>
          <a:xfrm>
            <a:off x="883975" y="680975"/>
            <a:ext cx="4695000" cy="480300"/>
          </a:xfrm>
          <a:prstGeom prst="rect">
            <a:avLst/>
          </a:prstGeom>
          <a:noFill/>
          <a:ln>
            <a:noFill/>
          </a:ln>
        </p:spPr>
        <p:txBody>
          <a:bodyPr anchorCtr="0" anchor="t" bIns="45700" lIns="91425" spcFirstLastPara="1" rIns="91425" wrap="square" tIns="45700">
            <a:spAutoFit/>
          </a:bodyPr>
          <a:lstStyle/>
          <a:p>
            <a:pPr indent="-228600" lvl="0" marL="228600" rtl="0" algn="l">
              <a:lnSpc>
                <a:spcPct val="90000"/>
              </a:lnSpc>
              <a:spcBef>
                <a:spcPts val="0"/>
              </a:spcBef>
              <a:spcAft>
                <a:spcPts val="1600"/>
              </a:spcAft>
              <a:buClr>
                <a:schemeClr val="dk1"/>
              </a:buClr>
              <a:buSzPts val="2800"/>
              <a:buChar char="●"/>
            </a:pPr>
            <a:r>
              <a:rPr lang="en-US"/>
              <a:t>Exp1</a:t>
            </a:r>
            <a:endParaRPr/>
          </a:p>
        </p:txBody>
      </p:sp>
      <p:sp>
        <p:nvSpPr>
          <p:cNvPr id="563" name="Google Shape;563;g1e4bf4a1610_0_37"/>
          <p:cNvSpPr txBox="1"/>
          <p:nvPr/>
        </p:nvSpPr>
        <p:spPr>
          <a:xfrm>
            <a:off x="1135835" y="1545544"/>
            <a:ext cx="5084100" cy="448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001</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"I think having haptic feedback in games or while driving would be quite magical. However, the feeling of moving forward and backward is more intense than turning."</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002</a:t>
            </a:r>
            <a:endParaRPr sz="1500">
              <a:latin typeface="Source Code Pro"/>
              <a:ea typeface="Source Code Pro"/>
              <a:cs typeface="Source Code Pro"/>
              <a:sym typeface="Source Code Pro"/>
            </a:endParaRPr>
          </a:p>
          <a:p>
            <a:pPr indent="0" lvl="0" marL="0" rtl="0" algn="l">
              <a:lnSpc>
                <a:spcPct val="115000"/>
              </a:lnSpc>
              <a:spcBef>
                <a:spcPts val="1200"/>
              </a:spcBef>
              <a:spcAft>
                <a:spcPts val="1200"/>
              </a:spcAft>
              <a:buNone/>
            </a:pPr>
            <a:r>
              <a:rPr lang="en-US" sz="1500">
                <a:latin typeface="Source Code Pro"/>
                <a:ea typeface="Source Code Pro"/>
                <a:cs typeface="Source Code Pro"/>
                <a:sym typeface="Source Code Pro"/>
              </a:rPr>
              <a:t>"Haptic can provide me the intensity of movement which is something that only-visual cannot provide. But only-haptic cannot precisely provide me the information of the distance moved. So, the combination of haptic and visual can provide the best experience."</a:t>
            </a:r>
            <a:endParaRPr sz="1500">
              <a:latin typeface="Source Code Pro"/>
              <a:ea typeface="Source Code Pro"/>
              <a:cs typeface="Source Code Pro"/>
              <a:sym typeface="Source Code Pro"/>
            </a:endParaRPr>
          </a:p>
        </p:txBody>
      </p:sp>
      <p:sp>
        <p:nvSpPr>
          <p:cNvPr id="564" name="Google Shape;564;g1e4bf4a1610_0_37"/>
          <p:cNvSpPr txBox="1"/>
          <p:nvPr/>
        </p:nvSpPr>
        <p:spPr>
          <a:xfrm>
            <a:off x="6530637" y="588019"/>
            <a:ext cx="5017800" cy="547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003</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"My hand got a bit pinched."</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004</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"Everything felt faster and farther when haptic was involved, especially in the mixed condition while the visual didn’t feel that fast/far, the haptic felt very fast and far. And Significant system latency and noticeable jolting will greatly diminish the sense of immersion."</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005</a:t>
            </a:r>
            <a:endParaRPr sz="1500">
              <a:latin typeface="Source Code Pro"/>
              <a:ea typeface="Source Code Pro"/>
              <a:cs typeface="Source Code Pro"/>
              <a:sym typeface="Source Code Pro"/>
            </a:endParaRPr>
          </a:p>
          <a:p>
            <a:pPr indent="0" lvl="0" marL="0" rtl="0" algn="l">
              <a:lnSpc>
                <a:spcPct val="115000"/>
              </a:lnSpc>
              <a:spcBef>
                <a:spcPts val="1200"/>
              </a:spcBef>
              <a:spcAft>
                <a:spcPts val="1200"/>
              </a:spcAft>
              <a:buNone/>
            </a:pPr>
            <a:r>
              <a:rPr lang="en-US" sz="1500">
                <a:latin typeface="Source Code Pro"/>
                <a:ea typeface="Source Code Pro"/>
                <a:cs typeface="Source Code Pro"/>
                <a:sym typeface="Source Code Pro"/>
              </a:rPr>
              <a:t>"After using the device, the physical reference became easier to grasp, and the experience became more intense."</a:t>
            </a:r>
            <a:endParaRPr sz="1500">
              <a:latin typeface="Source Code Pro"/>
              <a:ea typeface="Source Code Pro"/>
              <a:cs typeface="Source Code Pro"/>
              <a:sym typeface="Source Code Pr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g1e4bf4a1610_0_53"/>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g1e4bf4a1610_0_53"/>
          <p:cNvSpPr txBox="1"/>
          <p:nvPr>
            <p:ph type="title"/>
          </p:nvPr>
        </p:nvSpPr>
        <p:spPr>
          <a:xfrm>
            <a:off x="126300" y="918425"/>
            <a:ext cx="427500" cy="45252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FEEDBACK </a:t>
            </a:r>
            <a:endParaRPr>
              <a:solidFill>
                <a:schemeClr val="lt1"/>
              </a:solidFill>
            </a:endParaRPr>
          </a:p>
        </p:txBody>
      </p:sp>
      <p:sp>
        <p:nvSpPr>
          <p:cNvPr id="571" name="Google Shape;571;g1e4bf4a1610_0_5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72" name="Google Shape;572;g1e4bf4a1610_0_53"/>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None/>
            </a:pPr>
            <a:r>
              <a:rPr lang="en-US" sz="1300">
                <a:solidFill>
                  <a:schemeClr val="lt1"/>
                </a:solidFill>
                <a:latin typeface="Oswald Light"/>
                <a:ea typeface="Oswald Light"/>
                <a:cs typeface="Oswald Light"/>
                <a:sym typeface="Oswald Light"/>
              </a:rPr>
              <a:t>APPENDIX</a:t>
            </a:r>
            <a:endParaRPr sz="1300">
              <a:solidFill>
                <a:schemeClr val="lt1"/>
              </a:solidFill>
              <a:latin typeface="Oswald Light"/>
              <a:ea typeface="Oswald Light"/>
              <a:cs typeface="Oswald Light"/>
              <a:sym typeface="Oswald Light"/>
            </a:endParaRPr>
          </a:p>
        </p:txBody>
      </p:sp>
      <p:sp>
        <p:nvSpPr>
          <p:cNvPr id="573" name="Google Shape;573;g1e4bf4a1610_0_53"/>
          <p:cNvSpPr txBox="1"/>
          <p:nvPr>
            <p:ph idx="1" type="body"/>
          </p:nvPr>
        </p:nvSpPr>
        <p:spPr>
          <a:xfrm>
            <a:off x="900175" y="452017"/>
            <a:ext cx="4695000" cy="480300"/>
          </a:xfrm>
          <a:prstGeom prst="rect">
            <a:avLst/>
          </a:prstGeom>
          <a:noFill/>
          <a:ln>
            <a:noFill/>
          </a:ln>
        </p:spPr>
        <p:txBody>
          <a:bodyPr anchorCtr="0" anchor="t" bIns="45700" lIns="91425" spcFirstLastPara="1" rIns="91425" wrap="square" tIns="45700">
            <a:spAutoFit/>
          </a:bodyPr>
          <a:lstStyle/>
          <a:p>
            <a:pPr indent="-228600" lvl="0" marL="228600" rtl="0" algn="l">
              <a:lnSpc>
                <a:spcPct val="90000"/>
              </a:lnSpc>
              <a:spcBef>
                <a:spcPts val="0"/>
              </a:spcBef>
              <a:spcAft>
                <a:spcPts val="1600"/>
              </a:spcAft>
              <a:buClr>
                <a:schemeClr val="dk1"/>
              </a:buClr>
              <a:buSzPts val="2800"/>
              <a:buChar char="●"/>
            </a:pPr>
            <a:r>
              <a:rPr lang="en-US"/>
              <a:t>Exp1</a:t>
            </a:r>
            <a:endParaRPr/>
          </a:p>
        </p:txBody>
      </p:sp>
      <p:sp>
        <p:nvSpPr>
          <p:cNvPr id="574" name="Google Shape;574;g1e4bf4a1610_0_53"/>
          <p:cNvSpPr txBox="1"/>
          <p:nvPr/>
        </p:nvSpPr>
        <p:spPr>
          <a:xfrm>
            <a:off x="1152038" y="918425"/>
            <a:ext cx="5147100" cy="574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006</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"Haptic touch gave me a stronger feeling when the car moves than visual."</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007</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"Visual haptic is much better for the experience. The haptic device is good for sensing speed."</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008</a:t>
            </a:r>
            <a:endParaRPr sz="1500">
              <a:latin typeface="Source Code Pro"/>
              <a:ea typeface="Source Code Pro"/>
              <a:cs typeface="Source Code Pro"/>
              <a:sym typeface="Source Code Pro"/>
            </a:endParaRPr>
          </a:p>
          <a:p>
            <a:pPr indent="0" lvl="0" marL="0" rtl="0" algn="l">
              <a:lnSpc>
                <a:spcPct val="115000"/>
              </a:lnSpc>
              <a:spcBef>
                <a:spcPts val="1200"/>
              </a:spcBef>
              <a:spcAft>
                <a:spcPts val="1200"/>
              </a:spcAft>
              <a:buNone/>
            </a:pPr>
            <a:r>
              <a:rPr lang="en-US" sz="1500">
                <a:latin typeface="Source Code Pro"/>
                <a:ea typeface="Source Code Pro"/>
                <a:cs typeface="Source Code Pro"/>
                <a:sym typeface="Source Code Pro"/>
              </a:rPr>
              <a:t>”The feeling from haptic is strong, I can easily tell direction and angle, but not so much for speed changing. Haptic on palm is good, can keep fingers free for other things. When seeing and feeling at same time, I look at vision first but haptic feels faster.”</a:t>
            </a:r>
            <a:endParaRPr sz="1500">
              <a:latin typeface="Source Code Pro"/>
              <a:ea typeface="Source Code Pro"/>
              <a:cs typeface="Source Code Pro"/>
              <a:sym typeface="Source Code Pro"/>
            </a:endParaRPr>
          </a:p>
        </p:txBody>
      </p:sp>
      <p:sp>
        <p:nvSpPr>
          <p:cNvPr id="575" name="Google Shape;575;g1e4bf4a1610_0_53"/>
          <p:cNvSpPr txBox="1"/>
          <p:nvPr/>
        </p:nvSpPr>
        <p:spPr>
          <a:xfrm>
            <a:off x="6393650" y="1718550"/>
            <a:ext cx="5054400" cy="342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009</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“Speed of vision and haptic not same, in experiment design, setting reference for haptic and vision speed first can help a lot in understanding later experiments.”</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 </a:t>
            </a:r>
            <a:endParaRPr sz="1500">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US" sz="1500">
                <a:latin typeface="Source Code Pro"/>
                <a:ea typeface="Source Code Pro"/>
                <a:cs typeface="Source Code Pro"/>
                <a:sym typeface="Source Code Pro"/>
              </a:rPr>
              <a:t>010</a:t>
            </a:r>
            <a:endParaRPr sz="1500">
              <a:latin typeface="Source Code Pro"/>
              <a:ea typeface="Source Code Pro"/>
              <a:cs typeface="Source Code Pro"/>
              <a:sym typeface="Source Code Pro"/>
            </a:endParaRPr>
          </a:p>
          <a:p>
            <a:pPr indent="0" lvl="0" marL="0" rtl="0" algn="l">
              <a:lnSpc>
                <a:spcPct val="115000"/>
              </a:lnSpc>
              <a:spcBef>
                <a:spcPts val="1200"/>
              </a:spcBef>
              <a:spcAft>
                <a:spcPts val="1200"/>
              </a:spcAft>
              <a:buNone/>
            </a:pPr>
            <a:r>
              <a:rPr lang="en-US" sz="1500">
                <a:latin typeface="Source Code Pro"/>
                <a:ea typeface="Source Code Pro"/>
                <a:cs typeface="Source Code Pro"/>
                <a:sym typeface="Source Code Pro"/>
              </a:rPr>
              <a:t>"When using only visual, it's difficult to perceive the angle. Only-haptic needs time to respond to left and right judgements." </a:t>
            </a:r>
            <a:endParaRPr sz="1500">
              <a:latin typeface="Source Code Pro"/>
              <a:ea typeface="Source Code Pro"/>
              <a:cs typeface="Source Code Pro"/>
              <a:sym typeface="Source Code Pr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g25871f56c75_1_24"/>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g25871f56c75_1_24"/>
          <p:cNvSpPr txBox="1"/>
          <p:nvPr>
            <p:ph type="title"/>
          </p:nvPr>
        </p:nvSpPr>
        <p:spPr>
          <a:xfrm>
            <a:off x="126300" y="461225"/>
            <a:ext cx="427500" cy="56337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DATASOURCE</a:t>
            </a:r>
            <a:endParaRPr>
              <a:solidFill>
                <a:schemeClr val="lt1"/>
              </a:solidFill>
            </a:endParaRPr>
          </a:p>
        </p:txBody>
      </p:sp>
      <p:sp>
        <p:nvSpPr>
          <p:cNvPr id="582" name="Google Shape;582;g25871f56c75_1_2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83" name="Google Shape;583;g25871f56c75_1_24"/>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None/>
            </a:pPr>
            <a:r>
              <a:rPr lang="en-US" sz="1300">
                <a:solidFill>
                  <a:schemeClr val="lt1"/>
                </a:solidFill>
                <a:latin typeface="Oswald Light"/>
                <a:ea typeface="Oswald Light"/>
                <a:cs typeface="Oswald Light"/>
                <a:sym typeface="Oswald Light"/>
              </a:rPr>
              <a:t>APPENDIX</a:t>
            </a:r>
            <a:endParaRPr sz="1300">
              <a:solidFill>
                <a:schemeClr val="lt1"/>
              </a:solidFill>
              <a:latin typeface="Oswald Light"/>
              <a:ea typeface="Oswald Light"/>
              <a:cs typeface="Oswald Light"/>
              <a:sym typeface="Oswald Light"/>
            </a:endParaRPr>
          </a:p>
        </p:txBody>
      </p:sp>
      <p:sp>
        <p:nvSpPr>
          <p:cNvPr id="584" name="Google Shape;584;g25871f56c75_1_24"/>
          <p:cNvSpPr txBox="1"/>
          <p:nvPr>
            <p:ph idx="1" type="body"/>
          </p:nvPr>
        </p:nvSpPr>
        <p:spPr>
          <a:xfrm>
            <a:off x="918350" y="672000"/>
            <a:ext cx="4065300" cy="480300"/>
          </a:xfrm>
          <a:prstGeom prst="rect">
            <a:avLst/>
          </a:prstGeom>
          <a:noFill/>
          <a:ln>
            <a:noFill/>
          </a:ln>
        </p:spPr>
        <p:txBody>
          <a:bodyPr anchorCtr="0" anchor="t" bIns="45700" lIns="91425" spcFirstLastPara="1" rIns="91425" wrap="square" tIns="45700">
            <a:spAutoFit/>
          </a:bodyPr>
          <a:lstStyle/>
          <a:p>
            <a:pPr indent="-228600" lvl="0" marL="228600" rtl="0" algn="l">
              <a:lnSpc>
                <a:spcPct val="90000"/>
              </a:lnSpc>
              <a:spcBef>
                <a:spcPts val="0"/>
              </a:spcBef>
              <a:spcAft>
                <a:spcPts val="1600"/>
              </a:spcAft>
              <a:buClr>
                <a:schemeClr val="dk1"/>
              </a:buClr>
              <a:buSzPts val="2800"/>
              <a:buChar char="●"/>
            </a:pPr>
            <a:r>
              <a:rPr lang="en-US"/>
              <a:t>The Sense of Agency</a:t>
            </a:r>
            <a:endParaRPr/>
          </a:p>
        </p:txBody>
      </p:sp>
      <p:pic>
        <p:nvPicPr>
          <p:cNvPr descr="014-01" id="585" name="Google Shape;585;g25871f56c75_1_24"/>
          <p:cNvPicPr preferRelativeResize="0"/>
          <p:nvPr/>
        </p:nvPicPr>
        <p:blipFill rotWithShape="1">
          <a:blip r:embed="rId3">
            <a:alphaModFix/>
          </a:blip>
          <a:srcRect b="0" l="0" r="0" t="0"/>
          <a:stretch/>
        </p:blipFill>
        <p:spPr>
          <a:xfrm>
            <a:off x="872550" y="1589418"/>
            <a:ext cx="5308600" cy="3606800"/>
          </a:xfrm>
          <a:prstGeom prst="rect">
            <a:avLst/>
          </a:prstGeom>
          <a:noFill/>
          <a:ln>
            <a:noFill/>
          </a:ln>
        </p:spPr>
      </p:pic>
      <p:pic>
        <p:nvPicPr>
          <p:cNvPr descr="014-02" id="586" name="Google Shape;586;g25871f56c75_1_24"/>
          <p:cNvPicPr preferRelativeResize="0"/>
          <p:nvPr/>
        </p:nvPicPr>
        <p:blipFill rotWithShape="1">
          <a:blip r:embed="rId4">
            <a:alphaModFix/>
          </a:blip>
          <a:srcRect b="0" l="0" r="0" t="0"/>
          <a:stretch/>
        </p:blipFill>
        <p:spPr>
          <a:xfrm>
            <a:off x="6443405" y="1964068"/>
            <a:ext cx="5257800" cy="3232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g25871f56c75_1_45"/>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g25871f56c75_1_45"/>
          <p:cNvSpPr txBox="1"/>
          <p:nvPr>
            <p:ph type="title"/>
          </p:nvPr>
        </p:nvSpPr>
        <p:spPr>
          <a:xfrm>
            <a:off x="126300" y="461225"/>
            <a:ext cx="427500" cy="56337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DATASOURCE</a:t>
            </a:r>
            <a:endParaRPr>
              <a:solidFill>
                <a:schemeClr val="lt1"/>
              </a:solidFill>
            </a:endParaRPr>
          </a:p>
        </p:txBody>
      </p:sp>
      <p:sp>
        <p:nvSpPr>
          <p:cNvPr id="593" name="Google Shape;593;g25871f56c75_1_4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94" name="Google Shape;594;g25871f56c75_1_45"/>
          <p:cNvSpPr txBox="1"/>
          <p:nvPr>
            <p:ph type="title"/>
          </p:nvPr>
        </p:nvSpPr>
        <p:spPr>
          <a:xfrm>
            <a:off x="-61950" y="0"/>
            <a:ext cx="804000" cy="2724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None/>
            </a:pPr>
            <a:r>
              <a:rPr lang="en-US" sz="1300">
                <a:solidFill>
                  <a:schemeClr val="lt1"/>
                </a:solidFill>
                <a:latin typeface="Oswald Light"/>
                <a:ea typeface="Oswald Light"/>
                <a:cs typeface="Oswald Light"/>
                <a:sym typeface="Oswald Light"/>
              </a:rPr>
              <a:t>APPENDIX</a:t>
            </a:r>
            <a:endParaRPr sz="1300">
              <a:solidFill>
                <a:schemeClr val="lt1"/>
              </a:solidFill>
              <a:latin typeface="Oswald Light"/>
              <a:ea typeface="Oswald Light"/>
              <a:cs typeface="Oswald Light"/>
              <a:sym typeface="Oswald Light"/>
            </a:endParaRPr>
          </a:p>
        </p:txBody>
      </p:sp>
      <p:sp>
        <p:nvSpPr>
          <p:cNvPr id="595" name="Google Shape;595;g25871f56c75_1_45"/>
          <p:cNvSpPr txBox="1"/>
          <p:nvPr>
            <p:ph idx="1" type="body"/>
          </p:nvPr>
        </p:nvSpPr>
        <p:spPr>
          <a:xfrm>
            <a:off x="883975" y="680975"/>
            <a:ext cx="4695000" cy="480300"/>
          </a:xfrm>
          <a:prstGeom prst="rect">
            <a:avLst/>
          </a:prstGeom>
          <a:noFill/>
          <a:ln>
            <a:noFill/>
          </a:ln>
        </p:spPr>
        <p:txBody>
          <a:bodyPr anchorCtr="0" anchor="t" bIns="45700" lIns="91425" spcFirstLastPara="1" rIns="91425" wrap="square" tIns="45700">
            <a:spAutoFit/>
          </a:bodyPr>
          <a:lstStyle/>
          <a:p>
            <a:pPr indent="-228600" lvl="0" marL="228600" rtl="0" algn="l">
              <a:lnSpc>
                <a:spcPct val="90000"/>
              </a:lnSpc>
              <a:spcBef>
                <a:spcPts val="0"/>
              </a:spcBef>
              <a:spcAft>
                <a:spcPts val="1600"/>
              </a:spcAft>
              <a:buClr>
                <a:schemeClr val="dk1"/>
              </a:buClr>
              <a:buSzPts val="2800"/>
              <a:buChar char="●"/>
            </a:pPr>
            <a:r>
              <a:rPr lang="en-US"/>
              <a:t>Interaction Experience</a:t>
            </a:r>
            <a:endParaRPr/>
          </a:p>
        </p:txBody>
      </p:sp>
      <p:pic>
        <p:nvPicPr>
          <p:cNvPr descr="015-03" id="596" name="Google Shape;596;g25871f56c75_1_45"/>
          <p:cNvPicPr preferRelativeResize="0"/>
          <p:nvPr/>
        </p:nvPicPr>
        <p:blipFill rotWithShape="1">
          <a:blip r:embed="rId3">
            <a:alphaModFix/>
          </a:blip>
          <a:srcRect b="0" l="0" r="0" t="0"/>
          <a:stretch/>
        </p:blipFill>
        <p:spPr>
          <a:xfrm>
            <a:off x="883975" y="1717585"/>
            <a:ext cx="4997450" cy="3651250"/>
          </a:xfrm>
          <a:prstGeom prst="rect">
            <a:avLst/>
          </a:prstGeom>
          <a:noFill/>
          <a:ln>
            <a:noFill/>
          </a:ln>
        </p:spPr>
      </p:pic>
      <p:pic>
        <p:nvPicPr>
          <p:cNvPr descr="015-04" id="597" name="Google Shape;597;g25871f56c75_1_45"/>
          <p:cNvPicPr preferRelativeResize="0"/>
          <p:nvPr/>
        </p:nvPicPr>
        <p:blipFill rotWithShape="1">
          <a:blip r:embed="rId4">
            <a:alphaModFix/>
          </a:blip>
          <a:srcRect b="0" l="0" r="0" t="0"/>
          <a:stretch/>
        </p:blipFill>
        <p:spPr>
          <a:xfrm>
            <a:off x="6502455" y="1717585"/>
            <a:ext cx="5118100" cy="3251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5"/>
          <p:cNvSpPr/>
          <p:nvPr/>
        </p:nvSpPr>
        <p:spPr>
          <a:xfrm rot="2700000">
            <a:off x="229380" y="-466548"/>
            <a:ext cx="914289" cy="914289"/>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txBox="1"/>
          <p:nvPr>
            <p:ph type="title"/>
          </p:nvPr>
        </p:nvSpPr>
        <p:spPr>
          <a:xfrm>
            <a:off x="136800" y="450152"/>
            <a:ext cx="406500" cy="5633700"/>
          </a:xfrm>
          <a:prstGeom prst="rect">
            <a:avLst/>
          </a:prstGeom>
          <a:noFill/>
          <a:ln>
            <a:noFill/>
          </a:ln>
        </p:spPr>
        <p:txBody>
          <a:bodyPr anchorCtr="0" anchor="ctr" bIns="45700" lIns="91425" spcFirstLastPara="1" rIns="91425" wrap="square" tIns="45700">
            <a:spAutoFit/>
          </a:bodyPr>
          <a:lstStyle/>
          <a:p>
            <a:pPr indent="0" lvl="0" marL="0" rtl="0" algn="ctr">
              <a:spcBef>
                <a:spcPts val="0"/>
              </a:spcBef>
              <a:spcAft>
                <a:spcPts val="0"/>
              </a:spcAft>
              <a:buClr>
                <a:schemeClr val="dk1"/>
              </a:buClr>
              <a:buSzPts val="4400"/>
              <a:buFont typeface="Calibri"/>
              <a:buNone/>
            </a:pPr>
            <a:r>
              <a:rPr lang="en-US">
                <a:solidFill>
                  <a:schemeClr val="lt1"/>
                </a:solidFill>
              </a:rPr>
              <a:t>BACKGROUND </a:t>
            </a:r>
            <a:endParaRPr>
              <a:solidFill>
                <a:schemeClr val="lt1"/>
              </a:solidFill>
            </a:endParaRPr>
          </a:p>
        </p:txBody>
      </p:sp>
      <p:sp>
        <p:nvSpPr>
          <p:cNvPr id="111" name="Google Shape;111;p5"/>
          <p:cNvSpPr txBox="1"/>
          <p:nvPr>
            <p:ph idx="1" type="body"/>
          </p:nvPr>
        </p:nvSpPr>
        <p:spPr>
          <a:xfrm>
            <a:off x="1116150" y="3951215"/>
            <a:ext cx="2924100" cy="535500"/>
          </a:xfrm>
          <a:prstGeom prst="rect">
            <a:avLst/>
          </a:prstGeom>
          <a:noFill/>
          <a:ln>
            <a:noFill/>
          </a:ln>
        </p:spPr>
        <p:txBody>
          <a:bodyPr anchorCtr="0" anchor="t" bIns="45700" lIns="91425" spcFirstLastPara="1" rIns="91425" wrap="square" tIns="45700">
            <a:spAutoFit/>
          </a:bodyPr>
          <a:lstStyle/>
          <a:p>
            <a:pPr indent="-254000" lvl="0" marL="228600" rtl="0" algn="ctr">
              <a:lnSpc>
                <a:spcPct val="90000"/>
              </a:lnSpc>
              <a:spcBef>
                <a:spcPts val="0"/>
              </a:spcBef>
              <a:spcAft>
                <a:spcPts val="1600"/>
              </a:spcAft>
              <a:buSzPts val="3200"/>
              <a:buChar char="●"/>
            </a:pPr>
            <a:r>
              <a:rPr lang="en-US" sz="2800">
                <a:solidFill>
                  <a:schemeClr val="dk1"/>
                </a:solidFill>
              </a:rPr>
              <a:t>robot</a:t>
            </a:r>
            <a:endParaRPr sz="2800">
              <a:solidFill>
                <a:schemeClr val="dk1"/>
              </a:solidFill>
            </a:endParaRPr>
          </a:p>
        </p:txBody>
      </p:sp>
      <p:pic>
        <p:nvPicPr>
          <p:cNvPr id="112" name="Google Shape;112;p5"/>
          <p:cNvPicPr preferRelativeResize="0"/>
          <p:nvPr/>
        </p:nvPicPr>
        <p:blipFill rotWithShape="1">
          <a:blip r:embed="rId3">
            <a:alphaModFix/>
          </a:blip>
          <a:srcRect b="6500" l="5963" r="5954" t="2590"/>
          <a:stretch/>
        </p:blipFill>
        <p:spPr>
          <a:xfrm>
            <a:off x="4958025" y="2146850"/>
            <a:ext cx="3200399" cy="2240276"/>
          </a:xfrm>
          <a:prstGeom prst="rect">
            <a:avLst/>
          </a:prstGeom>
          <a:noFill/>
          <a:ln>
            <a:noFill/>
          </a:ln>
        </p:spPr>
      </p:pic>
      <p:sp>
        <p:nvSpPr>
          <p:cNvPr id="113" name="Google Shape;113;p5"/>
          <p:cNvSpPr txBox="1"/>
          <p:nvPr>
            <p:ph idx="1" type="body"/>
          </p:nvPr>
        </p:nvSpPr>
        <p:spPr>
          <a:xfrm>
            <a:off x="4958013" y="4601203"/>
            <a:ext cx="2924100" cy="535500"/>
          </a:xfrm>
          <a:prstGeom prst="rect">
            <a:avLst/>
          </a:prstGeom>
          <a:noFill/>
          <a:ln>
            <a:noFill/>
          </a:ln>
        </p:spPr>
        <p:txBody>
          <a:bodyPr anchorCtr="0" anchor="t" bIns="45700" lIns="91425" spcFirstLastPara="1" rIns="91425" wrap="square" tIns="45700">
            <a:spAutoFit/>
          </a:bodyPr>
          <a:lstStyle/>
          <a:p>
            <a:pPr indent="-317500" lvl="0" marL="228600" rtl="0" algn="ctr">
              <a:spcBef>
                <a:spcPts val="0"/>
              </a:spcBef>
              <a:spcAft>
                <a:spcPts val="0"/>
              </a:spcAft>
              <a:buSzPts val="3200"/>
              <a:buChar char="●"/>
            </a:pPr>
            <a:r>
              <a:rPr lang="en-US" sz="2800">
                <a:solidFill>
                  <a:schemeClr val="dk1"/>
                </a:solidFill>
                <a:latin typeface="Calibri"/>
                <a:ea typeface="Calibri"/>
                <a:cs typeface="Calibri"/>
                <a:sym typeface="Calibri"/>
              </a:rPr>
              <a:t>drone</a:t>
            </a:r>
            <a:endParaRPr sz="2800">
              <a:solidFill>
                <a:schemeClr val="dk1"/>
              </a:solidFill>
            </a:endParaRPr>
          </a:p>
        </p:txBody>
      </p:sp>
      <p:sp>
        <p:nvSpPr>
          <p:cNvPr id="114" name="Google Shape;114;p5"/>
          <p:cNvSpPr txBox="1"/>
          <p:nvPr>
            <p:ph idx="1" type="body"/>
          </p:nvPr>
        </p:nvSpPr>
        <p:spPr>
          <a:xfrm>
            <a:off x="8888463" y="5263178"/>
            <a:ext cx="2924100" cy="535500"/>
          </a:xfrm>
          <a:prstGeom prst="rect">
            <a:avLst/>
          </a:prstGeom>
          <a:noFill/>
          <a:ln>
            <a:noFill/>
          </a:ln>
        </p:spPr>
        <p:txBody>
          <a:bodyPr anchorCtr="0" anchor="t" bIns="45700" lIns="91425" spcFirstLastPara="1" rIns="91425" wrap="square" tIns="45700">
            <a:spAutoFit/>
          </a:bodyPr>
          <a:lstStyle/>
          <a:p>
            <a:pPr indent="-317500" lvl="0" marL="228600" rtl="0" algn="ctr">
              <a:spcBef>
                <a:spcPts val="0"/>
              </a:spcBef>
              <a:spcAft>
                <a:spcPts val="0"/>
              </a:spcAft>
              <a:buSzPts val="3200"/>
              <a:buChar char="●"/>
            </a:pPr>
            <a:r>
              <a:rPr lang="en-US" sz="2800">
                <a:solidFill>
                  <a:schemeClr val="dk1"/>
                </a:solidFill>
                <a:latin typeface="Calibri"/>
                <a:ea typeface="Calibri"/>
                <a:cs typeface="Calibri"/>
                <a:sym typeface="Calibri"/>
              </a:rPr>
              <a:t>vehicle</a:t>
            </a:r>
            <a:endParaRPr sz="2800">
              <a:solidFill>
                <a:schemeClr val="dk1"/>
              </a:solidFill>
            </a:endParaRPr>
          </a:p>
        </p:txBody>
      </p:sp>
      <p:sp>
        <p:nvSpPr>
          <p:cNvPr id="115" name="Google Shape;115;p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grpSp>
        <p:nvGrpSpPr>
          <p:cNvPr id="116" name="Google Shape;116;p5"/>
          <p:cNvGrpSpPr/>
          <p:nvPr/>
        </p:nvGrpSpPr>
        <p:grpSpPr>
          <a:xfrm>
            <a:off x="648150" y="4601212"/>
            <a:ext cx="11543850" cy="1520620"/>
            <a:chOff x="648150" y="4601212"/>
            <a:chExt cx="11543850" cy="1520620"/>
          </a:xfrm>
        </p:grpSpPr>
        <p:sp>
          <p:nvSpPr>
            <p:cNvPr id="117" name="Google Shape;117;p5"/>
            <p:cNvSpPr/>
            <p:nvPr/>
          </p:nvSpPr>
          <p:spPr>
            <a:xfrm>
              <a:off x="648150" y="4601212"/>
              <a:ext cx="3959100" cy="1629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4424250" y="4754560"/>
              <a:ext cx="183000" cy="6858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8351400" y="5957060"/>
              <a:ext cx="3840600" cy="1629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4594350" y="5277463"/>
              <a:ext cx="3840600" cy="1629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8251950" y="5436032"/>
              <a:ext cx="183000" cy="6858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5"/>
          <p:cNvSpPr txBox="1"/>
          <p:nvPr/>
        </p:nvSpPr>
        <p:spPr>
          <a:xfrm>
            <a:off x="-76200" y="-76200"/>
            <a:ext cx="912600" cy="384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1300">
                <a:solidFill>
                  <a:schemeClr val="lt1"/>
                </a:solidFill>
                <a:latin typeface="Oswald Light"/>
                <a:ea typeface="Oswald Light"/>
                <a:cs typeface="Oswald Light"/>
                <a:sym typeface="Oswald Light"/>
              </a:rPr>
              <a:t>Introduction</a:t>
            </a:r>
            <a:endParaRPr sz="600">
              <a:solidFill>
                <a:schemeClr val="lt1"/>
              </a:solidFill>
              <a:latin typeface="Oswald Light"/>
              <a:ea typeface="Oswald Light"/>
              <a:cs typeface="Oswald Light"/>
              <a:sym typeface="Oswald Light"/>
            </a:endParaRPr>
          </a:p>
        </p:txBody>
      </p:sp>
      <p:pic>
        <p:nvPicPr>
          <p:cNvPr id="123" name="Google Shape;123;p5"/>
          <p:cNvPicPr preferRelativeResize="0"/>
          <p:nvPr/>
        </p:nvPicPr>
        <p:blipFill>
          <a:blip r:embed="rId4">
            <a:alphaModFix/>
          </a:blip>
          <a:stretch>
            <a:fillRect/>
          </a:stretch>
        </p:blipFill>
        <p:spPr>
          <a:xfrm>
            <a:off x="1184770" y="1499013"/>
            <a:ext cx="3200399" cy="2240280"/>
          </a:xfrm>
          <a:prstGeom prst="rect">
            <a:avLst/>
          </a:prstGeom>
          <a:noFill/>
          <a:ln>
            <a:noFill/>
          </a:ln>
        </p:spPr>
      </p:pic>
      <p:pic>
        <p:nvPicPr>
          <p:cNvPr id="124" name="Google Shape;124;p5"/>
          <p:cNvPicPr preferRelativeResize="0"/>
          <p:nvPr/>
        </p:nvPicPr>
        <p:blipFill rotWithShape="1">
          <a:blip r:embed="rId5">
            <a:alphaModFix/>
          </a:blip>
          <a:srcRect b="0" l="3038" r="8387" t="0"/>
          <a:stretch/>
        </p:blipFill>
        <p:spPr>
          <a:xfrm>
            <a:off x="8750325" y="2841300"/>
            <a:ext cx="3200400" cy="2240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descr="sawyer-bengtson-umRPY9w3q1c-unsplash" id="129" name="Google Shape;129;p4"/>
          <p:cNvPicPr preferRelativeResize="0"/>
          <p:nvPr/>
        </p:nvPicPr>
        <p:blipFill rotWithShape="1">
          <a:blip r:embed="rId3">
            <a:alphaModFix/>
          </a:blip>
          <a:srcRect b="0" l="0" r="0" t="0"/>
          <a:stretch/>
        </p:blipFill>
        <p:spPr>
          <a:xfrm>
            <a:off x="688325" y="0"/>
            <a:ext cx="4790625" cy="6858000"/>
          </a:xfrm>
          <a:prstGeom prst="rect">
            <a:avLst/>
          </a:prstGeom>
          <a:noFill/>
          <a:ln>
            <a:noFill/>
          </a:ln>
        </p:spPr>
      </p:pic>
      <p:sp>
        <p:nvSpPr>
          <p:cNvPr id="130" name="Google Shape;130;p4"/>
          <p:cNvSpPr txBox="1"/>
          <p:nvPr>
            <p:ph idx="1" type="subTitle"/>
          </p:nvPr>
        </p:nvSpPr>
        <p:spPr>
          <a:xfrm>
            <a:off x="386800" y="5691651"/>
            <a:ext cx="5393700" cy="630900"/>
          </a:xfrm>
          <a:prstGeom prst="rect">
            <a:avLst/>
          </a:prstGeom>
        </p:spPr>
        <p:txBody>
          <a:bodyPr anchorCtr="0" anchor="t" bIns="121900" lIns="121900" spcFirstLastPara="1" rIns="121900" wrap="square" tIns="121900">
            <a:spAutoFit/>
          </a:bodyPr>
          <a:lstStyle/>
          <a:p>
            <a:pPr indent="0" lvl="0" marL="0" rtl="0" algn="ctr">
              <a:spcBef>
                <a:spcPts val="0"/>
              </a:spcBef>
              <a:spcAft>
                <a:spcPts val="0"/>
              </a:spcAft>
              <a:buNone/>
            </a:pPr>
            <a:r>
              <a:rPr lang="en-US"/>
              <a:t>What will we change ?</a:t>
            </a:r>
            <a:endParaRPr/>
          </a:p>
        </p:txBody>
      </p:sp>
      <p:sp>
        <p:nvSpPr>
          <p:cNvPr id="131" name="Google Shape;131;p4"/>
          <p:cNvSpPr txBox="1"/>
          <p:nvPr/>
        </p:nvSpPr>
        <p:spPr>
          <a:xfrm>
            <a:off x="-76200" y="-76200"/>
            <a:ext cx="912600" cy="384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1300">
                <a:solidFill>
                  <a:schemeClr val="lt1"/>
                </a:solidFill>
                <a:latin typeface="Oswald Light"/>
                <a:ea typeface="Oswald Light"/>
                <a:cs typeface="Oswald Light"/>
                <a:sym typeface="Oswald Light"/>
              </a:rPr>
              <a:t>Introduction</a:t>
            </a:r>
            <a:endParaRPr sz="1300">
              <a:solidFill>
                <a:schemeClr val="lt1"/>
              </a:solidFill>
              <a:latin typeface="Oswald Light"/>
              <a:ea typeface="Oswald Light"/>
              <a:cs typeface="Oswald Light"/>
              <a:sym typeface="Oswald Light"/>
            </a:endParaRPr>
          </a:p>
        </p:txBody>
      </p:sp>
      <p:sp>
        <p:nvSpPr>
          <p:cNvPr id="132" name="Google Shape;132;p4"/>
          <p:cNvSpPr/>
          <p:nvPr/>
        </p:nvSpPr>
        <p:spPr>
          <a:xfrm>
            <a:off x="5478950" y="50"/>
            <a:ext cx="697200" cy="6858000"/>
          </a:xfrm>
          <a:prstGeom prst="round2DiagRect">
            <a:avLst>
              <a:gd fmla="val 0" name="adj1"/>
              <a:gd fmla="val 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txBox="1"/>
          <p:nvPr>
            <p:ph type="title"/>
          </p:nvPr>
        </p:nvSpPr>
        <p:spPr>
          <a:xfrm>
            <a:off x="160502" y="1166450"/>
            <a:ext cx="439200" cy="45252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sz="4000"/>
              <a:t>QUESTION</a:t>
            </a:r>
            <a:endParaRPr sz="4000"/>
          </a:p>
        </p:txBody>
      </p:sp>
      <p:sp>
        <p:nvSpPr>
          <p:cNvPr id="134" name="Google Shape;134;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
        <p:nvSpPr>
          <p:cNvPr id="135" name="Google Shape;135;p4"/>
          <p:cNvSpPr txBox="1"/>
          <p:nvPr>
            <p:ph idx="2" type="body"/>
          </p:nvPr>
        </p:nvSpPr>
        <p:spPr>
          <a:xfrm>
            <a:off x="6190700" y="584600"/>
            <a:ext cx="5282700" cy="4926900"/>
          </a:xfrm>
          <a:prstGeom prst="rect">
            <a:avLst/>
          </a:prstGeom>
          <a:noFill/>
          <a:ln>
            <a:noFill/>
          </a:ln>
        </p:spPr>
        <p:txBody>
          <a:bodyPr anchorCtr="0" anchor="t" bIns="45700" lIns="91425" spcFirstLastPara="1" rIns="91425" wrap="square" tIns="45700">
            <a:normAutofit/>
          </a:bodyPr>
          <a:lstStyle/>
          <a:p>
            <a:pPr indent="-457200" lvl="0" marL="609600" rtl="0" algn="l">
              <a:lnSpc>
                <a:spcPct val="90000"/>
              </a:lnSpc>
              <a:spcBef>
                <a:spcPts val="0"/>
              </a:spcBef>
              <a:spcAft>
                <a:spcPts val="0"/>
              </a:spcAft>
              <a:buClr>
                <a:schemeClr val="dk1"/>
              </a:buClr>
              <a:buSzPts val="2400"/>
              <a:buAutoNum type="arabicPeriod"/>
            </a:pPr>
            <a:r>
              <a:rPr lang="en-US">
                <a:solidFill>
                  <a:srgbClr val="434343"/>
                </a:solidFill>
              </a:rPr>
              <a:t>Can the motion state haptic feedback </a:t>
            </a:r>
            <a:r>
              <a:rPr lang="en-US">
                <a:solidFill>
                  <a:srgbClr val="434343"/>
                </a:solidFill>
              </a:rPr>
              <a:t>make users feel the v</a:t>
            </a:r>
            <a:r>
              <a:rPr lang="en-US">
                <a:solidFill>
                  <a:srgbClr val="434343"/>
                </a:solidFill>
              </a:rPr>
              <a:t>ehicle</a:t>
            </a:r>
            <a:r>
              <a:rPr lang="en-US">
                <a:solidFill>
                  <a:srgbClr val="434343"/>
                </a:solidFill>
              </a:rPr>
              <a:t>’s motion ?</a:t>
            </a:r>
            <a:endParaRPr>
              <a:solidFill>
                <a:srgbClr val="434343"/>
              </a:solidFill>
            </a:endParaRPr>
          </a:p>
          <a:p>
            <a:pPr indent="0" lvl="0" marL="1219200" rtl="0" algn="l">
              <a:lnSpc>
                <a:spcPct val="90000"/>
              </a:lnSpc>
              <a:spcBef>
                <a:spcPts val="0"/>
              </a:spcBef>
              <a:spcAft>
                <a:spcPts val="0"/>
              </a:spcAft>
              <a:buNone/>
            </a:pPr>
            <a:r>
              <a:t/>
            </a:r>
            <a:endParaRPr>
              <a:solidFill>
                <a:srgbClr val="434343"/>
              </a:solidFill>
            </a:endParaRPr>
          </a:p>
          <a:p>
            <a:pPr indent="-457200" lvl="0" marL="609600" rtl="0" algn="l">
              <a:lnSpc>
                <a:spcPct val="90000"/>
              </a:lnSpc>
              <a:spcBef>
                <a:spcPts val="1000"/>
              </a:spcBef>
              <a:spcAft>
                <a:spcPts val="0"/>
              </a:spcAft>
              <a:buClr>
                <a:schemeClr val="dk1"/>
              </a:buClr>
              <a:buSzPts val="2400"/>
              <a:buAutoNum type="arabicPeriod"/>
            </a:pPr>
            <a:r>
              <a:rPr lang="en-US">
                <a:solidFill>
                  <a:srgbClr val="434343"/>
                </a:solidFill>
              </a:rPr>
              <a:t>Whether it can improve the sense of connection between the user and the vehicle ?</a:t>
            </a:r>
            <a:endParaRPr>
              <a:solidFill>
                <a:srgbClr val="434343"/>
              </a:solidFill>
            </a:endParaRPr>
          </a:p>
          <a:p>
            <a:pPr indent="0" lvl="0" marL="1219200" rtl="0" algn="l">
              <a:lnSpc>
                <a:spcPct val="90000"/>
              </a:lnSpc>
              <a:spcBef>
                <a:spcPts val="1000"/>
              </a:spcBef>
              <a:spcAft>
                <a:spcPts val="0"/>
              </a:spcAft>
              <a:buNone/>
            </a:pPr>
            <a:r>
              <a:t/>
            </a:r>
            <a:endParaRPr>
              <a:solidFill>
                <a:srgbClr val="434343"/>
              </a:solidFill>
            </a:endParaRPr>
          </a:p>
          <a:p>
            <a:pPr indent="-457200" lvl="0" marL="609600" rtl="0" algn="l">
              <a:lnSpc>
                <a:spcPct val="90000"/>
              </a:lnSpc>
              <a:spcBef>
                <a:spcPts val="0"/>
              </a:spcBef>
              <a:spcAft>
                <a:spcPts val="0"/>
              </a:spcAft>
              <a:buClr>
                <a:schemeClr val="dk1"/>
              </a:buClr>
              <a:buSzPts val="2400"/>
              <a:buAutoNum type="arabicPeriod"/>
            </a:pPr>
            <a:r>
              <a:rPr lang="en-US">
                <a:solidFill>
                  <a:srgbClr val="434343"/>
                </a:solidFill>
              </a:rPr>
              <a:t>Whether it can improve the user experience ?</a:t>
            </a:r>
            <a:endParaRPr>
              <a:solidFill>
                <a:srgbClr val="43434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2ed94fcc9c_1_211"/>
          <p:cNvSpPr txBox="1"/>
          <p:nvPr/>
        </p:nvSpPr>
        <p:spPr>
          <a:xfrm>
            <a:off x="3505012" y="827963"/>
            <a:ext cx="3331200" cy="80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1)Takeru Hashimoto. Metamorphx:An ungrounded 3-dof moment display that changes its physical properties through rotational impedance control.</a:t>
            </a:r>
            <a:endParaRPr sz="900">
              <a:latin typeface="Source Code Pro"/>
              <a:ea typeface="Source Code Pro"/>
              <a:cs typeface="Source Code Pro"/>
              <a:sym typeface="Source Code Pro"/>
            </a:endParaRPr>
          </a:p>
        </p:txBody>
      </p:sp>
      <p:sp>
        <p:nvSpPr>
          <p:cNvPr id="141" name="Google Shape;141;g22ed94fcc9c_1_211"/>
          <p:cNvSpPr/>
          <p:nvPr/>
        </p:nvSpPr>
        <p:spPr>
          <a:xfrm>
            <a:off x="7228525" y="2808376"/>
            <a:ext cx="660300" cy="660300"/>
          </a:xfrm>
          <a:prstGeom prst="ellipse">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22ed94fcc9c_1_211"/>
          <p:cNvSpPr/>
          <p:nvPr/>
        </p:nvSpPr>
        <p:spPr>
          <a:xfrm>
            <a:off x="7517500" y="75"/>
            <a:ext cx="87000" cy="6858000"/>
          </a:xfrm>
          <a:prstGeom prst="round2DiagRect">
            <a:avLst>
              <a:gd fmla="val 0" name="adj1"/>
              <a:gd fmla="val 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22ed94fcc9c_1_211"/>
          <p:cNvSpPr/>
          <p:nvPr/>
        </p:nvSpPr>
        <p:spPr>
          <a:xfrm rot="5400000">
            <a:off x="6386100" y="-2529699"/>
            <a:ext cx="91500" cy="11520300"/>
          </a:xfrm>
          <a:prstGeom prst="round2DiagRect">
            <a:avLst>
              <a:gd fmla="val 0" name="adj1"/>
              <a:gd fmla="val 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22ed94fcc9c_1_211"/>
          <p:cNvSpPr/>
          <p:nvPr/>
        </p:nvSpPr>
        <p:spPr>
          <a:xfrm>
            <a:off x="0" y="0"/>
            <a:ext cx="7215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22ed94fcc9c_1_211"/>
          <p:cNvSpPr txBox="1"/>
          <p:nvPr>
            <p:ph type="title"/>
          </p:nvPr>
        </p:nvSpPr>
        <p:spPr>
          <a:xfrm>
            <a:off x="157500" y="1399975"/>
            <a:ext cx="406500" cy="34170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a:solidFill>
                  <a:schemeClr val="lt1"/>
                </a:solidFill>
              </a:rPr>
              <a:t>HAPTIC</a:t>
            </a:r>
            <a:endParaRPr>
              <a:solidFill>
                <a:schemeClr val="lt1"/>
              </a:solidFill>
            </a:endParaRPr>
          </a:p>
        </p:txBody>
      </p:sp>
      <p:sp>
        <p:nvSpPr>
          <p:cNvPr id="146" name="Google Shape;146;g22ed94fcc9c_1_211"/>
          <p:cNvSpPr txBox="1"/>
          <p:nvPr/>
        </p:nvSpPr>
        <p:spPr>
          <a:xfrm>
            <a:off x="-76200" y="-76200"/>
            <a:ext cx="912600" cy="33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100">
                <a:solidFill>
                  <a:schemeClr val="lt1"/>
                </a:solidFill>
                <a:latin typeface="Oswald Light"/>
                <a:ea typeface="Oswald Light"/>
                <a:cs typeface="Oswald Light"/>
                <a:sym typeface="Oswald Light"/>
              </a:rPr>
              <a:t>Related Works</a:t>
            </a:r>
            <a:endParaRPr sz="1100">
              <a:solidFill>
                <a:schemeClr val="lt1"/>
              </a:solidFill>
              <a:latin typeface="Oswald Light"/>
              <a:ea typeface="Oswald Light"/>
              <a:cs typeface="Oswald Light"/>
              <a:sym typeface="Oswald Light"/>
            </a:endParaRPr>
          </a:p>
        </p:txBody>
      </p:sp>
      <p:pic>
        <p:nvPicPr>
          <p:cNvPr descr="010" id="147" name="Google Shape;147;g22ed94fcc9c_1_211"/>
          <p:cNvPicPr preferRelativeResize="0"/>
          <p:nvPr/>
        </p:nvPicPr>
        <p:blipFill rotWithShape="1">
          <a:blip r:embed="rId3">
            <a:alphaModFix/>
          </a:blip>
          <a:srcRect b="0" l="0" r="40515" t="0"/>
          <a:stretch/>
        </p:blipFill>
        <p:spPr>
          <a:xfrm>
            <a:off x="9158111" y="3746424"/>
            <a:ext cx="2702901" cy="1410550"/>
          </a:xfrm>
          <a:prstGeom prst="rect">
            <a:avLst/>
          </a:prstGeom>
          <a:noFill/>
          <a:ln>
            <a:noFill/>
          </a:ln>
        </p:spPr>
      </p:pic>
      <p:pic>
        <p:nvPicPr>
          <p:cNvPr descr="009" id="148" name="Google Shape;148;g22ed94fcc9c_1_211"/>
          <p:cNvPicPr preferRelativeResize="0"/>
          <p:nvPr/>
        </p:nvPicPr>
        <p:blipFill rotWithShape="1">
          <a:blip r:embed="rId4">
            <a:alphaModFix/>
          </a:blip>
          <a:srcRect b="53297" l="0" r="0" t="5192"/>
          <a:stretch/>
        </p:blipFill>
        <p:spPr>
          <a:xfrm>
            <a:off x="860075" y="3932947"/>
            <a:ext cx="4970100" cy="922899"/>
          </a:xfrm>
          <a:prstGeom prst="rect">
            <a:avLst/>
          </a:prstGeom>
          <a:noFill/>
          <a:ln>
            <a:noFill/>
          </a:ln>
        </p:spPr>
      </p:pic>
      <p:pic>
        <p:nvPicPr>
          <p:cNvPr id="149" name="Google Shape;149;g22ed94fcc9c_1_211"/>
          <p:cNvPicPr preferRelativeResize="0"/>
          <p:nvPr/>
        </p:nvPicPr>
        <p:blipFill rotWithShape="1">
          <a:blip r:embed="rId5">
            <a:alphaModFix/>
          </a:blip>
          <a:srcRect b="5474" l="4414" r="62243" t="32804"/>
          <a:stretch/>
        </p:blipFill>
        <p:spPr>
          <a:xfrm>
            <a:off x="5806085" y="1474831"/>
            <a:ext cx="3482322" cy="3490225"/>
          </a:xfrm>
          <a:prstGeom prst="rect">
            <a:avLst/>
          </a:prstGeom>
          <a:noFill/>
          <a:ln>
            <a:noFill/>
          </a:ln>
        </p:spPr>
      </p:pic>
      <p:pic>
        <p:nvPicPr>
          <p:cNvPr descr="008" id="150" name="Google Shape;150;g22ed94fcc9c_1_211"/>
          <p:cNvPicPr preferRelativeResize="0"/>
          <p:nvPr/>
        </p:nvPicPr>
        <p:blipFill rotWithShape="1">
          <a:blip r:embed="rId6">
            <a:alphaModFix/>
          </a:blip>
          <a:srcRect b="5224" l="1996" r="50906" t="6971"/>
          <a:stretch/>
        </p:blipFill>
        <p:spPr>
          <a:xfrm>
            <a:off x="9619707" y="837112"/>
            <a:ext cx="1863044" cy="1290514"/>
          </a:xfrm>
          <a:prstGeom prst="rect">
            <a:avLst/>
          </a:prstGeom>
          <a:noFill/>
          <a:ln>
            <a:noFill/>
          </a:ln>
        </p:spPr>
      </p:pic>
      <p:pic>
        <p:nvPicPr>
          <p:cNvPr descr="007" id="151" name="Google Shape;151;g22ed94fcc9c_1_211"/>
          <p:cNvPicPr preferRelativeResize="0"/>
          <p:nvPr/>
        </p:nvPicPr>
        <p:blipFill rotWithShape="1">
          <a:blip r:embed="rId7">
            <a:alphaModFix/>
          </a:blip>
          <a:srcRect b="11321" l="52945" r="6626" t="1857"/>
          <a:stretch/>
        </p:blipFill>
        <p:spPr>
          <a:xfrm>
            <a:off x="1298826" y="359650"/>
            <a:ext cx="1997075" cy="2702624"/>
          </a:xfrm>
          <a:prstGeom prst="rect">
            <a:avLst/>
          </a:prstGeom>
          <a:noFill/>
          <a:ln>
            <a:noFill/>
          </a:ln>
        </p:spPr>
      </p:pic>
      <p:sp>
        <p:nvSpPr>
          <p:cNvPr id="152" name="Google Shape;152;g22ed94fcc9c_1_21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53" name="Google Shape;153;g22ed94fcc9c_1_211"/>
          <p:cNvSpPr txBox="1"/>
          <p:nvPr/>
        </p:nvSpPr>
        <p:spPr>
          <a:xfrm>
            <a:off x="9906250" y="6235275"/>
            <a:ext cx="229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p:txBody>
      </p:sp>
      <p:sp>
        <p:nvSpPr>
          <p:cNvPr id="154" name="Google Shape;154;g22ed94fcc9c_1_211"/>
          <p:cNvSpPr txBox="1"/>
          <p:nvPr/>
        </p:nvSpPr>
        <p:spPr>
          <a:xfrm>
            <a:off x="3504988" y="1704775"/>
            <a:ext cx="1841100" cy="96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2)Eric J Gonzalez. X-rings: A hand-mounted 360° shape display for grasping in virtual reality. </a:t>
            </a:r>
            <a:endParaRPr/>
          </a:p>
        </p:txBody>
      </p:sp>
      <p:sp>
        <p:nvSpPr>
          <p:cNvPr id="155" name="Google Shape;155;g22ed94fcc9c_1_211"/>
          <p:cNvSpPr txBox="1"/>
          <p:nvPr/>
        </p:nvSpPr>
        <p:spPr>
          <a:xfrm>
            <a:off x="9641725" y="2121925"/>
            <a:ext cx="1841100" cy="64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3)</a:t>
            </a:r>
            <a:r>
              <a:rPr lang="en-US" sz="900">
                <a:latin typeface="Source Code Pro"/>
                <a:ea typeface="Source Code Pro"/>
                <a:cs typeface="Source Code Pro"/>
                <a:sym typeface="Source Code Pro"/>
              </a:rPr>
              <a:t>Kazuki Nagai. Wearable 6-dof wrist haptic device ”spidar-w”.</a:t>
            </a:r>
            <a:endParaRPr sz="900">
              <a:latin typeface="Source Code Pro"/>
              <a:ea typeface="Source Code Pro"/>
              <a:cs typeface="Source Code Pro"/>
              <a:sym typeface="Source Code Pro"/>
            </a:endParaRPr>
          </a:p>
        </p:txBody>
      </p:sp>
      <p:sp>
        <p:nvSpPr>
          <p:cNvPr id="156" name="Google Shape;156;g22ed94fcc9c_1_211"/>
          <p:cNvSpPr txBox="1"/>
          <p:nvPr/>
        </p:nvSpPr>
        <p:spPr>
          <a:xfrm>
            <a:off x="9158104" y="5156972"/>
            <a:ext cx="2811900" cy="111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x)Pedro Lopes. Affordance++: Allowing objects to communicate dynamic use.</a:t>
            </a:r>
            <a:endParaRPr sz="900">
              <a:latin typeface="Source Code Pro"/>
              <a:ea typeface="Source Code Pro"/>
              <a:cs typeface="Source Code Pro"/>
              <a:sym typeface="Source Code Pro"/>
            </a:endParaRPr>
          </a:p>
          <a:p>
            <a:pPr indent="0" lvl="0" marL="0" rtl="0" algn="l">
              <a:lnSpc>
                <a:spcPct val="115000"/>
              </a:lnSpc>
              <a:spcBef>
                <a:spcPts val="0"/>
              </a:spcBef>
              <a:spcAft>
                <a:spcPts val="0"/>
              </a:spcAft>
              <a:buNone/>
            </a:pPr>
            <a:r>
              <a:t/>
            </a:r>
            <a:endParaRPr sz="900">
              <a:latin typeface="Source Code Pro"/>
              <a:ea typeface="Source Code Pro"/>
              <a:cs typeface="Source Code Pro"/>
              <a:sym typeface="Source Code Pro"/>
            </a:endParaRPr>
          </a:p>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x)Pedro Lopes. Adding force feedback to mixed reality experiences and games using electrical muscle stimulation. </a:t>
            </a:r>
            <a:endParaRPr sz="900">
              <a:latin typeface="Source Code Pro"/>
              <a:ea typeface="Source Code Pro"/>
              <a:cs typeface="Source Code Pro"/>
              <a:sym typeface="Source Code Pro"/>
            </a:endParaRPr>
          </a:p>
        </p:txBody>
      </p:sp>
      <p:sp>
        <p:nvSpPr>
          <p:cNvPr id="157" name="Google Shape;157;g22ed94fcc9c_1_211"/>
          <p:cNvSpPr txBox="1"/>
          <p:nvPr/>
        </p:nvSpPr>
        <p:spPr>
          <a:xfrm>
            <a:off x="860075" y="4940375"/>
            <a:ext cx="5271900" cy="1438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4)</a:t>
            </a:r>
            <a:r>
              <a:rPr lang="en-US" sz="900">
                <a:latin typeface="Source Code Pro"/>
                <a:ea typeface="Source Code Pro"/>
                <a:cs typeface="Source Code Pro"/>
                <a:sym typeface="Source Code Pro"/>
              </a:rPr>
              <a:t>Takahiro Arai and Akifumi Inoue. Blastnel: Collision sensation display</a:t>
            </a:r>
            <a:endParaRPr sz="900">
              <a:latin typeface="Source Code Pro"/>
              <a:ea typeface="Source Code Pro"/>
              <a:cs typeface="Source Code Pro"/>
              <a:sym typeface="Source Code Pro"/>
            </a:endParaRPr>
          </a:p>
          <a:p>
            <a:pPr indent="0" lvl="0" marL="0" rtl="0" algn="l">
              <a:lnSpc>
                <a:spcPct val="115000"/>
              </a:lnSpc>
              <a:spcBef>
                <a:spcPts val="0"/>
              </a:spcBef>
              <a:spcAft>
                <a:spcPts val="0"/>
              </a:spcAft>
              <a:buNone/>
            </a:pPr>
            <a:r>
              <a:rPr lang="en-US" sz="900">
                <a:latin typeface="Source Code Pro"/>
                <a:ea typeface="Source Code Pro"/>
                <a:cs typeface="Source Code Pro"/>
                <a:sym typeface="Source Code Pro"/>
              </a:rPr>
              <a:t>for virtual reality games using highly compressed air. </a:t>
            </a:r>
            <a:endParaRPr sz="900">
              <a:latin typeface="Source Code Pro"/>
              <a:ea typeface="Source Code Pro"/>
              <a:cs typeface="Source Code Pro"/>
              <a:sym typeface="Source Code Pro"/>
            </a:endParaRPr>
          </a:p>
          <a:p>
            <a:pPr indent="0" lvl="0" marL="0" marR="0" rtl="0" algn="l">
              <a:lnSpc>
                <a:spcPct val="115000"/>
              </a:lnSpc>
              <a:spcBef>
                <a:spcPts val="0"/>
              </a:spcBef>
              <a:spcAft>
                <a:spcPts val="0"/>
              </a:spcAft>
              <a:buNone/>
            </a:pPr>
            <a:r>
              <a:t/>
            </a:r>
            <a:endParaRPr sz="900">
              <a:latin typeface="Source Code Pro"/>
              <a:ea typeface="Source Code Pro"/>
              <a:cs typeface="Source Code Pro"/>
              <a:sym typeface="Source Code Pro"/>
            </a:endParaRPr>
          </a:p>
          <a:p>
            <a:pPr indent="0" lvl="0" marL="0" marR="0" rtl="0" algn="l">
              <a:lnSpc>
                <a:spcPct val="115000"/>
              </a:lnSpc>
              <a:spcBef>
                <a:spcPts val="0"/>
              </a:spcBef>
              <a:spcAft>
                <a:spcPts val="0"/>
              </a:spcAft>
              <a:buNone/>
            </a:pPr>
            <a:r>
              <a:rPr lang="en-US" sz="900">
                <a:latin typeface="Source Code Pro"/>
                <a:ea typeface="Source Code Pro"/>
                <a:cs typeface="Source Code Pro"/>
                <a:sym typeface="Source Code Pro"/>
              </a:rPr>
              <a:t>5)Yu-Wei Wang. Jetcontroller:High-speed ungrounded 3-dof force feedback controllers using air propulsion jets.</a:t>
            </a:r>
            <a:endParaRPr sz="900">
              <a:latin typeface="Source Code Pro"/>
              <a:ea typeface="Source Code Pro"/>
              <a:cs typeface="Source Code Pro"/>
              <a:sym typeface="Source Code Pro"/>
            </a:endParaRPr>
          </a:p>
          <a:p>
            <a:pPr indent="0" lvl="0" marL="0" marR="0" rtl="0" algn="l">
              <a:lnSpc>
                <a:spcPct val="115000"/>
              </a:lnSpc>
              <a:spcBef>
                <a:spcPts val="0"/>
              </a:spcBef>
              <a:spcAft>
                <a:spcPts val="0"/>
              </a:spcAft>
              <a:buNone/>
            </a:pPr>
            <a:r>
              <a:t/>
            </a:r>
            <a:endParaRPr sz="900">
              <a:latin typeface="Source Code Pro"/>
              <a:ea typeface="Source Code Pro"/>
              <a:cs typeface="Source Code Pro"/>
              <a:sym typeface="Source Code Pro"/>
            </a:endParaRPr>
          </a:p>
          <a:p>
            <a:pPr indent="0" lvl="0" marL="0" marR="0" rtl="0" algn="l">
              <a:lnSpc>
                <a:spcPct val="115000"/>
              </a:lnSpc>
              <a:spcBef>
                <a:spcPts val="0"/>
              </a:spcBef>
              <a:spcAft>
                <a:spcPts val="0"/>
              </a:spcAft>
              <a:buNone/>
            </a:pPr>
            <a:r>
              <a:rPr lang="en-US" sz="900">
                <a:latin typeface="Source Code Pro"/>
                <a:ea typeface="Source Code Pro"/>
                <a:cs typeface="Source Code Pro"/>
                <a:sym typeface="Source Code Pro"/>
              </a:rPr>
              <a:t>6)Ching-Yi Tsai. Airracket: Perceptual design of ungrounded, directional force feedback to improve virtual racket sports experiences.</a:t>
            </a:r>
            <a:endParaRPr sz="900">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7"/>
          <p:cNvSpPr/>
          <p:nvPr/>
        </p:nvSpPr>
        <p:spPr>
          <a:xfrm>
            <a:off x="680100" y="2108872"/>
            <a:ext cx="11511900" cy="2660400"/>
          </a:xfrm>
          <a:prstGeom prst="round2DiagRect">
            <a:avLst>
              <a:gd fmla="val 0" name="adj1"/>
              <a:gd fmla="val 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rot="2700000">
            <a:off x="229380" y="-466548"/>
            <a:ext cx="914289" cy="914289"/>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txBox="1"/>
          <p:nvPr>
            <p:ph idx="4294967295" type="body"/>
          </p:nvPr>
        </p:nvSpPr>
        <p:spPr>
          <a:xfrm>
            <a:off x="4984150" y="2317040"/>
            <a:ext cx="6714600" cy="1350600"/>
          </a:xfrm>
          <a:prstGeom prst="rect">
            <a:avLst/>
          </a:prstGeom>
          <a:noFill/>
          <a:ln>
            <a:noFill/>
          </a:ln>
        </p:spPr>
        <p:txBody>
          <a:bodyPr anchorCtr="0" anchor="t" bIns="45700" lIns="91425" spcFirstLastPara="1" rIns="91425" wrap="square" tIns="45700">
            <a:normAutofit/>
          </a:bodyPr>
          <a:lstStyle/>
          <a:p>
            <a:pPr indent="-152400" lvl="0" marL="228600" rtl="0" algn="l">
              <a:lnSpc>
                <a:spcPct val="80000"/>
              </a:lnSpc>
              <a:spcBef>
                <a:spcPts val="0"/>
              </a:spcBef>
              <a:spcAft>
                <a:spcPts val="1600"/>
              </a:spcAft>
              <a:buClr>
                <a:srgbClr val="434343"/>
              </a:buClr>
              <a:buSzPts val="1600"/>
              <a:buChar char="●"/>
            </a:pPr>
            <a:r>
              <a:rPr i="1" lang="en-US" sz="1600">
                <a:solidFill>
                  <a:srgbClr val="434343"/>
                </a:solidFill>
              </a:rPr>
              <a:t>Nizar Ouarti, Anatole L ́ecuyer, and Alain Berthoz. </a:t>
            </a:r>
            <a:r>
              <a:rPr b="1" i="1" lang="en-US" sz="1600">
                <a:solidFill>
                  <a:srgbClr val="434343"/>
                </a:solidFill>
              </a:rPr>
              <a:t>Haptic motion: Improving sensation of self-motion in virtual worlds with force feedback.</a:t>
            </a:r>
            <a:r>
              <a:rPr i="1" lang="en-US" sz="1600">
                <a:solidFill>
                  <a:srgbClr val="434343"/>
                </a:solidFill>
              </a:rPr>
              <a:t> In 2014 IEEE Haptics Symposium (HAPTICS), pages 167–174, 2014.</a:t>
            </a:r>
            <a:endParaRPr i="1" sz="1600">
              <a:solidFill>
                <a:srgbClr val="434343"/>
              </a:solidFill>
            </a:endParaRPr>
          </a:p>
        </p:txBody>
      </p:sp>
      <p:pic>
        <p:nvPicPr>
          <p:cNvPr descr="006" id="165" name="Google Shape;165;p7"/>
          <p:cNvPicPr preferRelativeResize="0"/>
          <p:nvPr/>
        </p:nvPicPr>
        <p:blipFill rotWithShape="1">
          <a:blip r:embed="rId3">
            <a:alphaModFix/>
          </a:blip>
          <a:srcRect b="0" l="2670" r="1617" t="3288"/>
          <a:stretch/>
        </p:blipFill>
        <p:spPr>
          <a:xfrm>
            <a:off x="8285250" y="3824200"/>
            <a:ext cx="2756475" cy="2155325"/>
          </a:xfrm>
          <a:prstGeom prst="rect">
            <a:avLst/>
          </a:prstGeom>
          <a:noFill/>
          <a:ln>
            <a:noFill/>
          </a:ln>
        </p:spPr>
      </p:pic>
      <p:pic>
        <p:nvPicPr>
          <p:cNvPr descr="005" id="166" name="Google Shape;166;p7"/>
          <p:cNvPicPr preferRelativeResize="0"/>
          <p:nvPr/>
        </p:nvPicPr>
        <p:blipFill rotWithShape="1">
          <a:blip r:embed="rId4">
            <a:alphaModFix/>
          </a:blip>
          <a:srcRect b="0" l="0" r="0" t="0"/>
          <a:stretch/>
        </p:blipFill>
        <p:spPr>
          <a:xfrm>
            <a:off x="1470025" y="1465245"/>
            <a:ext cx="3162300" cy="2051050"/>
          </a:xfrm>
          <a:prstGeom prst="rect">
            <a:avLst/>
          </a:prstGeom>
          <a:noFill/>
          <a:ln>
            <a:noFill/>
          </a:ln>
        </p:spPr>
      </p:pic>
      <p:sp>
        <p:nvSpPr>
          <p:cNvPr id="167" name="Google Shape;167;p7"/>
          <p:cNvSpPr/>
          <p:nvPr/>
        </p:nvSpPr>
        <p:spPr>
          <a:xfrm>
            <a:off x="1249540" y="4858105"/>
            <a:ext cx="6714600" cy="1430100"/>
          </a:xfrm>
          <a:prstGeom prst="rect">
            <a:avLst/>
          </a:prstGeom>
          <a:noFill/>
          <a:ln>
            <a:noFill/>
          </a:ln>
        </p:spPr>
        <p:txBody>
          <a:bodyPr anchorCtr="0" anchor="t" bIns="45700" lIns="91425" spcFirstLastPara="1" rIns="91425" wrap="square" tIns="45700">
            <a:normAutofit/>
          </a:bodyPr>
          <a:lstStyle/>
          <a:p>
            <a:pPr indent="-146050" lvl="0" marL="228600" marR="0" rtl="0" algn="l">
              <a:lnSpc>
                <a:spcPct val="90000"/>
              </a:lnSpc>
              <a:spcBef>
                <a:spcPts val="0"/>
              </a:spcBef>
              <a:spcAft>
                <a:spcPts val="1600"/>
              </a:spcAft>
              <a:buClr>
                <a:srgbClr val="E91D63"/>
              </a:buClr>
              <a:buSzPts val="1500"/>
              <a:buFont typeface="Source Code Pro"/>
              <a:buChar char="●"/>
            </a:pPr>
            <a:r>
              <a:rPr i="1" lang="en-US" sz="1500">
                <a:solidFill>
                  <a:srgbClr val="E91D63"/>
                </a:solidFill>
                <a:latin typeface="Source Code Pro"/>
                <a:ea typeface="Source Code Pro"/>
                <a:cs typeface="Source Code Pro"/>
                <a:sym typeface="Source Code Pro"/>
              </a:rPr>
              <a:t>A. Lecuyer, M. Vidal, O. Joly, C. Megard, and A. Berthoz. </a:t>
            </a:r>
            <a:r>
              <a:rPr b="1" i="1" lang="en-US" sz="1500">
                <a:solidFill>
                  <a:srgbClr val="E91D63"/>
                </a:solidFill>
                <a:latin typeface="Source Code Pro"/>
                <a:ea typeface="Source Code Pro"/>
                <a:cs typeface="Source Code Pro"/>
                <a:sym typeface="Source Code Pro"/>
              </a:rPr>
              <a:t>Can haptic feedback improve the perception of self-motion in virtual reality?</a:t>
            </a:r>
            <a:r>
              <a:rPr i="1" lang="en-US" sz="1500">
                <a:solidFill>
                  <a:srgbClr val="E91D63"/>
                </a:solidFill>
                <a:latin typeface="Source Code Pro"/>
                <a:ea typeface="Source Code Pro"/>
                <a:cs typeface="Source Code Pro"/>
                <a:sym typeface="Source Code Pro"/>
              </a:rPr>
              <a:t> In 12th International Symposium on Haptic Interfaces for Virtual Environment and Teleoperator Systems, 2004. HAPTICS ’04. Proceedings., pages 208–215, 2004</a:t>
            </a:r>
            <a:endParaRPr i="1" sz="1500">
              <a:solidFill>
                <a:srgbClr val="E91D63"/>
              </a:solidFill>
              <a:latin typeface="Source Code Pro"/>
              <a:ea typeface="Source Code Pro"/>
              <a:cs typeface="Source Code Pro"/>
              <a:sym typeface="Source Code Pro"/>
            </a:endParaRPr>
          </a:p>
        </p:txBody>
      </p:sp>
      <p:sp>
        <p:nvSpPr>
          <p:cNvPr id="168" name="Google Shape;168;p7"/>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txBox="1"/>
          <p:nvPr/>
        </p:nvSpPr>
        <p:spPr>
          <a:xfrm>
            <a:off x="-76200" y="-76200"/>
            <a:ext cx="912600" cy="33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100">
                <a:solidFill>
                  <a:schemeClr val="lt1"/>
                </a:solidFill>
                <a:latin typeface="Oswald Light"/>
                <a:ea typeface="Oswald Light"/>
                <a:cs typeface="Oswald Light"/>
                <a:sym typeface="Oswald Light"/>
              </a:rPr>
              <a:t>Related Works</a:t>
            </a:r>
            <a:endParaRPr sz="1100">
              <a:solidFill>
                <a:schemeClr val="lt1"/>
              </a:solidFill>
              <a:latin typeface="Oswald Light"/>
              <a:ea typeface="Oswald Light"/>
              <a:cs typeface="Oswald Light"/>
              <a:sym typeface="Oswald Light"/>
            </a:endParaRPr>
          </a:p>
        </p:txBody>
      </p:sp>
      <p:sp>
        <p:nvSpPr>
          <p:cNvPr id="170" name="Google Shape;170;p7"/>
          <p:cNvSpPr txBox="1"/>
          <p:nvPr>
            <p:ph type="title"/>
          </p:nvPr>
        </p:nvSpPr>
        <p:spPr>
          <a:xfrm>
            <a:off x="62700" y="1304850"/>
            <a:ext cx="554700" cy="42483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sz="5000"/>
              <a:t>MOTION </a:t>
            </a:r>
            <a:endParaRPr sz="5000"/>
          </a:p>
        </p:txBody>
      </p:sp>
      <p:sp>
        <p:nvSpPr>
          <p:cNvPr id="171" name="Google Shape;171;p7"/>
          <p:cNvSpPr txBox="1"/>
          <p:nvPr/>
        </p:nvSpPr>
        <p:spPr>
          <a:xfrm>
            <a:off x="6580775" y="823000"/>
            <a:ext cx="5611500" cy="548700"/>
          </a:xfrm>
          <a:prstGeom prst="rect">
            <a:avLst/>
          </a:prstGeom>
          <a:noFill/>
          <a:ln>
            <a:noFill/>
          </a:ln>
        </p:spPr>
        <p:txBody>
          <a:bodyPr anchorCtr="0" anchor="t" bIns="91425" lIns="91425" spcFirstLastPara="1" rIns="91425" wrap="square" tIns="91425">
            <a:spAutoFit/>
          </a:bodyPr>
          <a:lstStyle/>
          <a:p>
            <a:pPr indent="-120650" lvl="0" marL="685800" marR="0" rtl="0" algn="l">
              <a:lnSpc>
                <a:spcPct val="115000"/>
              </a:lnSpc>
              <a:spcBef>
                <a:spcPts val="0"/>
              </a:spcBef>
              <a:spcAft>
                <a:spcPts val="0"/>
              </a:spcAft>
              <a:buClr>
                <a:srgbClr val="434343"/>
              </a:buClr>
              <a:buSzPts val="1100"/>
              <a:buFont typeface="Source Code Pro"/>
              <a:buChar char="❏"/>
            </a:pPr>
            <a:r>
              <a:rPr i="1" lang="en-US" sz="1100">
                <a:solidFill>
                  <a:srgbClr val="434343"/>
                </a:solidFill>
                <a:latin typeface="Source Code Pro"/>
                <a:ea typeface="Source Code Pro"/>
                <a:cs typeface="Source Code Pro"/>
                <a:sym typeface="Source Code Pro"/>
              </a:rPr>
              <a:t>Fabien Danieau. </a:t>
            </a:r>
            <a:r>
              <a:rPr b="1" i="1" lang="en-US" sz="1100">
                <a:solidFill>
                  <a:srgbClr val="434343"/>
                </a:solidFill>
                <a:latin typeface="Source Code Pro"/>
                <a:ea typeface="Source Code Pro"/>
                <a:cs typeface="Source Code Pro"/>
                <a:sym typeface="Source Code Pro"/>
              </a:rPr>
              <a:t>Hapseat: Producing motion sensation with multiple force-feedback devices embedded in a seat.</a:t>
            </a:r>
            <a:endParaRPr b="1" i="1" sz="1100">
              <a:solidFill>
                <a:srgbClr val="434343"/>
              </a:solidFill>
              <a:latin typeface="Source Code Pro"/>
              <a:ea typeface="Source Code Pro"/>
              <a:cs typeface="Source Code Pro"/>
              <a:sym typeface="Source Code Pro"/>
            </a:endParaRPr>
          </a:p>
        </p:txBody>
      </p:sp>
      <p:sp>
        <p:nvSpPr>
          <p:cNvPr id="172" name="Google Shape;172;p7"/>
          <p:cNvSpPr txBox="1"/>
          <p:nvPr/>
        </p:nvSpPr>
        <p:spPr>
          <a:xfrm>
            <a:off x="6456825" y="396425"/>
            <a:ext cx="5735100" cy="548700"/>
          </a:xfrm>
          <a:prstGeom prst="rect">
            <a:avLst/>
          </a:prstGeom>
          <a:noFill/>
          <a:ln>
            <a:noFill/>
          </a:ln>
        </p:spPr>
        <p:txBody>
          <a:bodyPr anchorCtr="0" anchor="t" bIns="91425" lIns="91425" spcFirstLastPara="1" rIns="91425" wrap="square" tIns="91425">
            <a:spAutoFit/>
          </a:bodyPr>
          <a:lstStyle/>
          <a:p>
            <a:pPr indent="-120650" lvl="0" marL="685800" marR="0" rtl="0" algn="l">
              <a:lnSpc>
                <a:spcPct val="115000"/>
              </a:lnSpc>
              <a:spcBef>
                <a:spcPts val="0"/>
              </a:spcBef>
              <a:spcAft>
                <a:spcPts val="0"/>
              </a:spcAft>
              <a:buClr>
                <a:srgbClr val="434343"/>
              </a:buClr>
              <a:buSzPts val="1100"/>
              <a:buFont typeface="Source Code Pro"/>
              <a:buChar char="❏"/>
            </a:pPr>
            <a:r>
              <a:rPr i="1" lang="en-US" sz="1100">
                <a:solidFill>
                  <a:srgbClr val="434343"/>
                </a:solidFill>
                <a:latin typeface="Source Code Pro"/>
                <a:ea typeface="Source Code Pro"/>
                <a:cs typeface="Source Code Pro"/>
                <a:sym typeface="Source Code Pro"/>
              </a:rPr>
              <a:t>Guillaume Bouyer. </a:t>
            </a:r>
            <a:r>
              <a:rPr b="1" i="1" lang="en-US" sz="1100">
                <a:solidFill>
                  <a:srgbClr val="434343"/>
                </a:solidFill>
                <a:latin typeface="Source Code Pro"/>
                <a:ea typeface="Source Code Pro"/>
                <a:cs typeface="Source Code Pro"/>
                <a:sym typeface="Source Code Pro"/>
              </a:rPr>
              <a:t>Inducing self</a:t>
            </a:r>
            <a:r>
              <a:rPr b="1" i="1" lang="en-US" sz="1100">
                <a:solidFill>
                  <a:srgbClr val="434343"/>
                </a:solidFill>
                <a:latin typeface="Source Code Pro"/>
                <a:ea typeface="Source Code Pro"/>
                <a:cs typeface="Source Code Pro"/>
                <a:sym typeface="Source Code Pro"/>
              </a:rPr>
              <a:t>-</a:t>
            </a:r>
            <a:r>
              <a:rPr b="1" i="1" lang="en-US" sz="1100">
                <a:solidFill>
                  <a:srgbClr val="434343"/>
                </a:solidFill>
                <a:latin typeface="Source Code Pro"/>
                <a:ea typeface="Source Code Pro"/>
                <a:cs typeface="Source Code Pro"/>
                <a:sym typeface="Source Code Pro"/>
              </a:rPr>
              <a:t>motion sensations in driving simulators using force-feedback and haptic motion.</a:t>
            </a:r>
            <a:endParaRPr i="1" sz="1100">
              <a:solidFill>
                <a:srgbClr val="434343"/>
              </a:solidFill>
              <a:latin typeface="Source Code Pro"/>
              <a:ea typeface="Source Code Pro"/>
              <a:cs typeface="Source Code Pro"/>
              <a:sym typeface="Source Code Pro"/>
            </a:endParaRPr>
          </a:p>
        </p:txBody>
      </p:sp>
      <p:sp>
        <p:nvSpPr>
          <p:cNvPr id="173" name="Google Shape;173;p7"/>
          <p:cNvSpPr txBox="1"/>
          <p:nvPr/>
        </p:nvSpPr>
        <p:spPr>
          <a:xfrm>
            <a:off x="5740480" y="-66858"/>
            <a:ext cx="6451800" cy="548700"/>
          </a:xfrm>
          <a:prstGeom prst="rect">
            <a:avLst/>
          </a:prstGeom>
          <a:noFill/>
          <a:ln>
            <a:noFill/>
          </a:ln>
        </p:spPr>
        <p:txBody>
          <a:bodyPr anchorCtr="0" anchor="t" bIns="91425" lIns="91425" spcFirstLastPara="1" rIns="91425" wrap="square" tIns="91425">
            <a:spAutoFit/>
          </a:bodyPr>
          <a:lstStyle/>
          <a:p>
            <a:pPr indent="-120650" lvl="0" marL="685800" marR="0" rtl="0" algn="l">
              <a:lnSpc>
                <a:spcPct val="115000"/>
              </a:lnSpc>
              <a:spcBef>
                <a:spcPts val="0"/>
              </a:spcBef>
              <a:spcAft>
                <a:spcPts val="0"/>
              </a:spcAft>
              <a:buClr>
                <a:srgbClr val="434343"/>
              </a:buClr>
              <a:buSzPts val="1100"/>
              <a:buFont typeface="Source Code Pro"/>
              <a:buChar char="❏"/>
            </a:pPr>
            <a:r>
              <a:rPr i="1" lang="en-US" sz="1100">
                <a:solidFill>
                  <a:srgbClr val="434343"/>
                </a:solidFill>
                <a:latin typeface="Source Code Pro"/>
                <a:ea typeface="Source Code Pro"/>
                <a:cs typeface="Source Code Pro"/>
                <a:sym typeface="Source Code Pro"/>
              </a:rPr>
              <a:t>Michael Rietzler</a:t>
            </a:r>
            <a:r>
              <a:rPr i="1" lang="en-US" sz="1100">
                <a:solidFill>
                  <a:srgbClr val="434343"/>
                </a:solidFill>
                <a:latin typeface="Source Code Pro"/>
                <a:ea typeface="Source Code Pro"/>
                <a:cs typeface="Source Code Pro"/>
                <a:sym typeface="Source Code Pro"/>
              </a:rPr>
              <a:t>.</a:t>
            </a:r>
            <a:r>
              <a:rPr i="1" lang="en-US" sz="1100">
                <a:solidFill>
                  <a:srgbClr val="434343"/>
                </a:solidFill>
                <a:latin typeface="Source Code Pro"/>
                <a:ea typeface="Source Code Pro"/>
                <a:cs typeface="Source Code Pro"/>
                <a:sym typeface="Source Code Pro"/>
              </a:rPr>
              <a:t> </a:t>
            </a:r>
            <a:r>
              <a:rPr b="1" i="1" lang="en-US" sz="1100">
                <a:solidFill>
                  <a:srgbClr val="434343"/>
                </a:solidFill>
                <a:latin typeface="Source Code Pro"/>
                <a:ea typeface="Source Code Pro"/>
                <a:cs typeface="Source Code Pro"/>
                <a:sym typeface="Source Code Pro"/>
              </a:rPr>
              <a:t>Vrspinning: Exploring the design space of a 1d rotation platform to increase the perception of self-motion in vr.</a:t>
            </a:r>
            <a:endParaRPr i="1" sz="1100">
              <a:solidFill>
                <a:srgbClr val="434343"/>
              </a:solidFill>
              <a:latin typeface="Source Code Pro"/>
              <a:ea typeface="Source Code Pro"/>
              <a:cs typeface="Source Code Pro"/>
              <a:sym typeface="Source Code Pro"/>
            </a:endParaRPr>
          </a:p>
        </p:txBody>
      </p:sp>
      <p:sp>
        <p:nvSpPr>
          <p:cNvPr id="174" name="Google Shape;174;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1e4bf4a1610_0_3"/>
          <p:cNvSpPr/>
          <p:nvPr/>
        </p:nvSpPr>
        <p:spPr>
          <a:xfrm>
            <a:off x="680100" y="3630357"/>
            <a:ext cx="11511900" cy="1962300"/>
          </a:xfrm>
          <a:prstGeom prst="round2DiagRect">
            <a:avLst>
              <a:gd fmla="val 0" name="adj1"/>
              <a:gd fmla="val 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1e4bf4a1610_0_3"/>
          <p:cNvSpPr/>
          <p:nvPr/>
        </p:nvSpPr>
        <p:spPr>
          <a:xfrm>
            <a:off x="619200" y="948685"/>
            <a:ext cx="11511900" cy="1962300"/>
          </a:xfrm>
          <a:prstGeom prst="round2DiagRect">
            <a:avLst>
              <a:gd fmla="val 0" name="adj1"/>
              <a:gd fmla="val 0" name="adj2"/>
            </a:avLst>
          </a:prstGeom>
          <a:solidFill>
            <a:srgbClr val="EC78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1e4bf4a1610_0_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t>‹#›</a:t>
            </a:fld>
            <a:endParaRPr/>
          </a:p>
        </p:txBody>
      </p:sp>
      <p:sp>
        <p:nvSpPr>
          <p:cNvPr id="183" name="Google Shape;183;g1e4bf4a1610_0_3"/>
          <p:cNvSpPr txBox="1"/>
          <p:nvPr>
            <p:ph type="title"/>
          </p:nvPr>
        </p:nvSpPr>
        <p:spPr>
          <a:xfrm>
            <a:off x="7463700" y="1141725"/>
            <a:ext cx="4184700" cy="1576200"/>
          </a:xfrm>
          <a:prstGeom prst="rect">
            <a:avLst/>
          </a:prstGeom>
        </p:spPr>
        <p:txBody>
          <a:bodyPr anchorCtr="0" anchor="t" bIns="121900" lIns="121900" spcFirstLastPara="1" rIns="121900" wrap="square" tIns="121900">
            <a:spAutoFit/>
          </a:bodyPr>
          <a:lstStyle/>
          <a:p>
            <a:pPr indent="-304800" lvl="0" marL="457200" marR="0" rtl="0" algn="l">
              <a:lnSpc>
                <a:spcPct val="90000"/>
              </a:lnSpc>
              <a:spcBef>
                <a:spcPts val="0"/>
              </a:spcBef>
              <a:spcAft>
                <a:spcPts val="0"/>
              </a:spcAft>
              <a:buClr>
                <a:srgbClr val="434343"/>
              </a:buClr>
              <a:buSzPts val="1200"/>
              <a:buFont typeface="Source Code Pro"/>
              <a:buChar char="●"/>
            </a:pPr>
            <a:r>
              <a:rPr i="1" lang="en-US" sz="1200">
                <a:solidFill>
                  <a:srgbClr val="434343"/>
                </a:solidFill>
                <a:latin typeface="Source Code Pro"/>
                <a:ea typeface="Source Code Pro"/>
                <a:cs typeface="Source Code Pro"/>
                <a:sym typeface="Source Code Pro"/>
              </a:rPr>
              <a:t>Sabine Langlois. </a:t>
            </a:r>
            <a:r>
              <a:rPr b="1" i="1" lang="en-US" sz="1200">
                <a:solidFill>
                  <a:srgbClr val="434343"/>
                </a:solidFill>
                <a:latin typeface="Source Code Pro"/>
                <a:ea typeface="Source Code Pro"/>
                <a:cs typeface="Source Code Pro"/>
                <a:sym typeface="Source Code Pro"/>
              </a:rPr>
              <a:t>Adas hmi using peripheral vision.</a:t>
            </a:r>
            <a:r>
              <a:rPr i="1" lang="en-US" sz="1200">
                <a:solidFill>
                  <a:srgbClr val="434343"/>
                </a:solidFill>
                <a:latin typeface="Source Code Pro"/>
                <a:ea typeface="Source Code Pro"/>
                <a:cs typeface="Source Code Pro"/>
                <a:sym typeface="Source Code Pro"/>
              </a:rPr>
              <a:t> In Proceedings of the 5th International Conference on Automotive User Interfaces and Interactive Vehicular Applications, AutomotiveUI ’13, page 74–81, New York, NY, USA,2013. Association for Computing Machinery.</a:t>
            </a:r>
            <a:endParaRPr i="1" sz="1200">
              <a:solidFill>
                <a:srgbClr val="434343"/>
              </a:solidFill>
              <a:latin typeface="Source Code Pro"/>
              <a:ea typeface="Source Code Pro"/>
              <a:cs typeface="Source Code Pro"/>
              <a:sym typeface="Source Code Pro"/>
            </a:endParaRPr>
          </a:p>
        </p:txBody>
      </p:sp>
      <p:sp>
        <p:nvSpPr>
          <p:cNvPr id="184" name="Google Shape;184;g1e4bf4a1610_0_3"/>
          <p:cNvSpPr txBox="1"/>
          <p:nvPr>
            <p:ph idx="1" type="body"/>
          </p:nvPr>
        </p:nvSpPr>
        <p:spPr>
          <a:xfrm>
            <a:off x="6684175" y="3962000"/>
            <a:ext cx="5081100" cy="1299000"/>
          </a:xfrm>
          <a:prstGeom prst="rect">
            <a:avLst/>
          </a:prstGeom>
        </p:spPr>
        <p:txBody>
          <a:bodyPr anchorCtr="0" anchor="t" bIns="121900" lIns="121900" spcFirstLastPara="1" rIns="121900" wrap="square" tIns="121900">
            <a:spAutoFit/>
          </a:bodyPr>
          <a:lstStyle/>
          <a:p>
            <a:pPr indent="-152400" lvl="0" marL="228600" marR="0" rtl="0" algn="l">
              <a:lnSpc>
                <a:spcPct val="90000"/>
              </a:lnSpc>
              <a:spcBef>
                <a:spcPts val="0"/>
              </a:spcBef>
              <a:spcAft>
                <a:spcPts val="1600"/>
              </a:spcAft>
              <a:buClr>
                <a:srgbClr val="434343"/>
              </a:buClr>
              <a:buSzPts val="1600"/>
              <a:buChar char="●"/>
            </a:pPr>
            <a:r>
              <a:rPr i="1" lang="en-US" sz="1200">
                <a:solidFill>
                  <a:srgbClr val="434343"/>
                </a:solidFill>
              </a:rPr>
              <a:t>Patrizia Di Campli San Vito </a:t>
            </a:r>
            <a:r>
              <a:rPr b="1" i="1" lang="en-US" sz="1200">
                <a:solidFill>
                  <a:srgbClr val="434343"/>
                </a:solidFill>
              </a:rPr>
              <a:t>Haptic feedback for the transfer of control in autonomous vehicles.</a:t>
            </a:r>
            <a:r>
              <a:rPr i="1" lang="en-US" sz="1200">
                <a:solidFill>
                  <a:srgbClr val="434343"/>
                </a:solidFill>
              </a:rPr>
              <a:t> In 12th International Conference on Automotive User Interfaces and Interactive Vehicular Applications, AutomotiveUI ’20, page 34–37, New York, NY, USA, 2020.Association for Computing Machinery. </a:t>
            </a:r>
            <a:endParaRPr i="1" sz="1200">
              <a:solidFill>
                <a:srgbClr val="434343"/>
              </a:solidFill>
            </a:endParaRPr>
          </a:p>
        </p:txBody>
      </p:sp>
      <p:pic>
        <p:nvPicPr>
          <p:cNvPr id="185" name="Google Shape;185;g1e4bf4a1610_0_3"/>
          <p:cNvPicPr preferRelativeResize="0"/>
          <p:nvPr/>
        </p:nvPicPr>
        <p:blipFill>
          <a:blip r:embed="rId3">
            <a:alphaModFix/>
          </a:blip>
          <a:stretch>
            <a:fillRect/>
          </a:stretch>
        </p:blipFill>
        <p:spPr>
          <a:xfrm>
            <a:off x="1375741" y="3783329"/>
            <a:ext cx="4429295" cy="1679225"/>
          </a:xfrm>
          <a:prstGeom prst="rect">
            <a:avLst/>
          </a:prstGeom>
          <a:noFill/>
          <a:ln>
            <a:noFill/>
          </a:ln>
        </p:spPr>
      </p:pic>
      <p:grpSp>
        <p:nvGrpSpPr>
          <p:cNvPr id="186" name="Google Shape;186;g1e4bf4a1610_0_3"/>
          <p:cNvGrpSpPr/>
          <p:nvPr/>
        </p:nvGrpSpPr>
        <p:grpSpPr>
          <a:xfrm>
            <a:off x="1375735" y="1109706"/>
            <a:ext cx="6087962" cy="1679227"/>
            <a:chOff x="415600" y="3285249"/>
            <a:chExt cx="6087962" cy="1679227"/>
          </a:xfrm>
        </p:grpSpPr>
        <p:pic>
          <p:nvPicPr>
            <p:cNvPr id="187" name="Google Shape;187;g1e4bf4a1610_0_3"/>
            <p:cNvPicPr preferRelativeResize="0"/>
            <p:nvPr/>
          </p:nvPicPr>
          <p:blipFill>
            <a:blip r:embed="rId4">
              <a:alphaModFix/>
            </a:blip>
            <a:stretch>
              <a:fillRect/>
            </a:stretch>
          </p:blipFill>
          <p:spPr>
            <a:xfrm>
              <a:off x="415600" y="3285250"/>
              <a:ext cx="3245700" cy="1679226"/>
            </a:xfrm>
            <a:prstGeom prst="rect">
              <a:avLst/>
            </a:prstGeom>
            <a:noFill/>
            <a:ln>
              <a:noFill/>
            </a:ln>
          </p:spPr>
        </p:pic>
        <p:pic>
          <p:nvPicPr>
            <p:cNvPr id="188" name="Google Shape;188;g1e4bf4a1610_0_3"/>
            <p:cNvPicPr preferRelativeResize="0"/>
            <p:nvPr/>
          </p:nvPicPr>
          <p:blipFill>
            <a:blip r:embed="rId5">
              <a:alphaModFix/>
            </a:blip>
            <a:stretch>
              <a:fillRect/>
            </a:stretch>
          </p:blipFill>
          <p:spPr>
            <a:xfrm>
              <a:off x="3257863" y="3285249"/>
              <a:ext cx="3245700" cy="1679227"/>
            </a:xfrm>
            <a:prstGeom prst="rect">
              <a:avLst/>
            </a:prstGeom>
            <a:noFill/>
            <a:ln>
              <a:noFill/>
            </a:ln>
          </p:spPr>
        </p:pic>
      </p:grpSp>
      <p:sp>
        <p:nvSpPr>
          <p:cNvPr id="189" name="Google Shape;189;g1e4bf4a1610_0_3"/>
          <p:cNvSpPr/>
          <p:nvPr/>
        </p:nvSpPr>
        <p:spPr>
          <a:xfrm>
            <a:off x="0" y="0"/>
            <a:ext cx="6801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g1e4bf4a1610_0_3"/>
          <p:cNvSpPr txBox="1"/>
          <p:nvPr/>
        </p:nvSpPr>
        <p:spPr>
          <a:xfrm>
            <a:off x="-76200" y="-76200"/>
            <a:ext cx="912600" cy="33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100">
                <a:solidFill>
                  <a:schemeClr val="lt1"/>
                </a:solidFill>
                <a:latin typeface="Oswald Light"/>
                <a:ea typeface="Oswald Light"/>
                <a:cs typeface="Oswald Light"/>
                <a:sym typeface="Oswald Light"/>
              </a:rPr>
              <a:t>Related Works</a:t>
            </a:r>
            <a:endParaRPr sz="1100">
              <a:solidFill>
                <a:schemeClr val="lt1"/>
              </a:solidFill>
              <a:latin typeface="Oswald Light"/>
              <a:ea typeface="Oswald Light"/>
              <a:cs typeface="Oswald Light"/>
              <a:sym typeface="Oswald Light"/>
            </a:endParaRPr>
          </a:p>
        </p:txBody>
      </p:sp>
      <p:sp>
        <p:nvSpPr>
          <p:cNvPr id="191" name="Google Shape;191;g1e4bf4a1610_0_3"/>
          <p:cNvSpPr txBox="1"/>
          <p:nvPr>
            <p:ph type="title"/>
          </p:nvPr>
        </p:nvSpPr>
        <p:spPr>
          <a:xfrm>
            <a:off x="60900" y="463325"/>
            <a:ext cx="558300" cy="6326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4400"/>
              <a:buFont typeface="Calibri"/>
              <a:buNone/>
            </a:pPr>
            <a:r>
              <a:rPr lang="en-US" sz="5000">
                <a:solidFill>
                  <a:schemeClr val="lt1"/>
                </a:solidFill>
              </a:rPr>
              <a:t>AI DRIVING</a:t>
            </a:r>
            <a:endParaRPr sz="50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95" name="Shape 195"/>
        <p:cNvGrpSpPr/>
        <p:nvPr/>
      </p:nvGrpSpPr>
      <p:grpSpPr>
        <a:xfrm>
          <a:off x="0" y="0"/>
          <a:ext cx="0" cy="0"/>
          <a:chOff x="0" y="0"/>
          <a:chExt cx="0" cy="0"/>
        </a:xfrm>
      </p:grpSpPr>
      <p:sp>
        <p:nvSpPr>
          <p:cNvPr id="196" name="Google Shape;196;g22ed94fcc9c_1_250"/>
          <p:cNvSpPr/>
          <p:nvPr/>
        </p:nvSpPr>
        <p:spPr>
          <a:xfrm>
            <a:off x="0" y="0"/>
            <a:ext cx="789900" cy="6858000"/>
          </a:xfrm>
          <a:prstGeom prst="round2DiagRect">
            <a:avLst>
              <a:gd fmla="val 0" name="adj1"/>
              <a:gd fmla="val 0" name="adj2"/>
            </a:avLst>
          </a:prstGeom>
          <a:solidFill>
            <a:srgbClr val="E91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22ed94fcc9c_1_250"/>
          <p:cNvSpPr txBox="1"/>
          <p:nvPr>
            <p:ph type="title"/>
          </p:nvPr>
        </p:nvSpPr>
        <p:spPr>
          <a:xfrm>
            <a:off x="-58232" y="-14075"/>
            <a:ext cx="989400" cy="244800"/>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4400"/>
              <a:buFont typeface="Calibri"/>
              <a:buNone/>
            </a:pPr>
            <a:r>
              <a:rPr lang="en-US" sz="1100">
                <a:latin typeface="Oswald Light"/>
                <a:ea typeface="Oswald Light"/>
                <a:cs typeface="Oswald Light"/>
                <a:sym typeface="Oswald Light"/>
              </a:rPr>
              <a:t>Concept Design</a:t>
            </a:r>
            <a:endParaRPr sz="1100">
              <a:latin typeface="Oswald Light"/>
              <a:ea typeface="Oswald Light"/>
              <a:cs typeface="Oswald Light"/>
              <a:sym typeface="Oswald Light"/>
            </a:endParaRPr>
          </a:p>
        </p:txBody>
      </p:sp>
      <p:sp>
        <p:nvSpPr>
          <p:cNvPr id="198" name="Google Shape;198;g22ed94fcc9c_1_250"/>
          <p:cNvSpPr/>
          <p:nvPr/>
        </p:nvSpPr>
        <p:spPr>
          <a:xfrm>
            <a:off x="-1295900" y="5414550"/>
            <a:ext cx="13207500" cy="609900"/>
          </a:xfrm>
          <a:prstGeom prst="parallelogram">
            <a:avLst>
              <a:gd fmla="val 171807" name="adj"/>
            </a:avLst>
          </a:prstGeom>
          <a:solidFill>
            <a:srgbClr val="E91D63">
              <a:alpha val="7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22ed94fcc9c_1_250"/>
          <p:cNvSpPr/>
          <p:nvPr/>
        </p:nvSpPr>
        <p:spPr>
          <a:xfrm>
            <a:off x="-1086900" y="3301648"/>
            <a:ext cx="12302400" cy="612600"/>
          </a:xfrm>
          <a:prstGeom prst="parallelogram">
            <a:avLst>
              <a:gd fmla="val 178648" name="adj"/>
            </a:avLst>
          </a:prstGeom>
          <a:solidFill>
            <a:srgbClr val="E91D63">
              <a:alpha val="7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2ed94fcc9c_1_250"/>
          <p:cNvSpPr/>
          <p:nvPr/>
        </p:nvSpPr>
        <p:spPr>
          <a:xfrm>
            <a:off x="-1154800" y="1388238"/>
            <a:ext cx="11208600" cy="612600"/>
          </a:xfrm>
          <a:prstGeom prst="parallelogram">
            <a:avLst>
              <a:gd fmla="val 191087" name="adj"/>
            </a:avLst>
          </a:prstGeom>
          <a:solidFill>
            <a:srgbClr val="E91D63">
              <a:alpha val="7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22ed94fcc9c_1_250"/>
          <p:cNvSpPr txBox="1"/>
          <p:nvPr>
            <p:ph idx="4294967295" type="body"/>
          </p:nvPr>
        </p:nvSpPr>
        <p:spPr>
          <a:xfrm>
            <a:off x="1329075" y="524725"/>
            <a:ext cx="8824200" cy="4964400"/>
          </a:xfrm>
          <a:prstGeom prst="rect">
            <a:avLst/>
          </a:prstGeom>
          <a:noFill/>
          <a:ln>
            <a:noFill/>
          </a:ln>
        </p:spPr>
        <p:txBody>
          <a:bodyPr anchorCtr="0" anchor="t" bIns="45700" lIns="91425" spcFirstLastPara="1" rIns="91425" wrap="square" tIns="45700">
            <a:spAutoFit/>
          </a:bodyPr>
          <a:lstStyle/>
          <a:p>
            <a:pPr indent="-381000" lvl="0" marL="457200" rtl="0" algn="l">
              <a:lnSpc>
                <a:spcPct val="120000"/>
              </a:lnSpc>
              <a:spcBef>
                <a:spcPts val="0"/>
              </a:spcBef>
              <a:spcAft>
                <a:spcPts val="0"/>
              </a:spcAft>
              <a:buClr>
                <a:srgbClr val="434343"/>
              </a:buClr>
              <a:buSzPts val="2400"/>
              <a:buChar char="●"/>
            </a:pPr>
            <a:r>
              <a:rPr lang="en-US">
                <a:solidFill>
                  <a:srgbClr val="434343"/>
                </a:solidFill>
              </a:rPr>
              <a:t>Using scrolling to convey the motion information of the </a:t>
            </a:r>
            <a:r>
              <a:rPr lang="en-US">
                <a:solidFill>
                  <a:srgbClr val="434343"/>
                </a:solidFill>
              </a:rPr>
              <a:t>vehicle </a:t>
            </a:r>
            <a:r>
              <a:rPr lang="en-US">
                <a:solidFill>
                  <a:srgbClr val="434343"/>
                </a:solidFill>
              </a:rPr>
              <a:t>to the user.</a:t>
            </a:r>
            <a:endParaRPr>
              <a:solidFill>
                <a:srgbClr val="434343"/>
              </a:solidFill>
            </a:endParaRPr>
          </a:p>
          <a:p>
            <a:pPr indent="0" lvl="0" marL="457200" rtl="0" algn="l">
              <a:lnSpc>
                <a:spcPct val="120000"/>
              </a:lnSpc>
              <a:spcBef>
                <a:spcPts val="0"/>
              </a:spcBef>
              <a:spcAft>
                <a:spcPts val="0"/>
              </a:spcAft>
              <a:buNone/>
            </a:pPr>
            <a:r>
              <a:t/>
            </a:r>
            <a:endParaRPr>
              <a:solidFill>
                <a:srgbClr val="434343"/>
              </a:solidFill>
            </a:endParaRPr>
          </a:p>
          <a:p>
            <a:pPr indent="0" lvl="0" marL="457200" rtl="0" algn="l">
              <a:lnSpc>
                <a:spcPct val="120000"/>
              </a:lnSpc>
              <a:spcBef>
                <a:spcPts val="0"/>
              </a:spcBef>
              <a:spcAft>
                <a:spcPts val="0"/>
              </a:spcAft>
              <a:buNone/>
            </a:pPr>
            <a:r>
              <a:t/>
            </a:r>
            <a:endParaRPr>
              <a:solidFill>
                <a:srgbClr val="434343"/>
              </a:solidFill>
            </a:endParaRPr>
          </a:p>
          <a:p>
            <a:pPr indent="-381000" lvl="0" marL="457200" rtl="0" algn="l">
              <a:lnSpc>
                <a:spcPct val="120000"/>
              </a:lnSpc>
              <a:spcBef>
                <a:spcPts val="1000"/>
              </a:spcBef>
              <a:spcAft>
                <a:spcPts val="0"/>
              </a:spcAft>
              <a:buClr>
                <a:srgbClr val="434343"/>
              </a:buClr>
              <a:buSzPts val="2400"/>
              <a:buChar char="●"/>
            </a:pPr>
            <a:r>
              <a:rPr lang="en-US">
                <a:solidFill>
                  <a:srgbClr val="434343"/>
                </a:solidFill>
              </a:rPr>
              <a:t>Comparison of haptic effect and visual effect on the methodology.</a:t>
            </a:r>
            <a:endParaRPr>
              <a:solidFill>
                <a:srgbClr val="434343"/>
              </a:solidFill>
            </a:endParaRPr>
          </a:p>
          <a:p>
            <a:pPr indent="0" lvl="0" marL="0" rtl="0" algn="l">
              <a:lnSpc>
                <a:spcPct val="120000"/>
              </a:lnSpc>
              <a:spcBef>
                <a:spcPts val="1000"/>
              </a:spcBef>
              <a:spcAft>
                <a:spcPts val="0"/>
              </a:spcAft>
              <a:buNone/>
            </a:pPr>
            <a:r>
              <a:t/>
            </a:r>
            <a:endParaRPr>
              <a:solidFill>
                <a:srgbClr val="434343"/>
              </a:solidFill>
            </a:endParaRPr>
          </a:p>
          <a:p>
            <a:pPr indent="0" lvl="0" marL="0" rtl="0" algn="l">
              <a:lnSpc>
                <a:spcPct val="120000"/>
              </a:lnSpc>
              <a:spcBef>
                <a:spcPts val="1000"/>
              </a:spcBef>
              <a:spcAft>
                <a:spcPts val="0"/>
              </a:spcAft>
              <a:buNone/>
            </a:pPr>
            <a:r>
              <a:t/>
            </a:r>
            <a:endParaRPr>
              <a:solidFill>
                <a:srgbClr val="434343"/>
              </a:solidFill>
            </a:endParaRPr>
          </a:p>
          <a:p>
            <a:pPr indent="-381000" lvl="0" marL="457200" rtl="0" algn="l">
              <a:lnSpc>
                <a:spcPct val="120000"/>
              </a:lnSpc>
              <a:spcBef>
                <a:spcPts val="1000"/>
              </a:spcBef>
              <a:spcAft>
                <a:spcPts val="0"/>
              </a:spcAft>
              <a:buClr>
                <a:srgbClr val="434343"/>
              </a:buClr>
              <a:buSzPts val="2400"/>
              <a:buChar char="●"/>
            </a:pPr>
            <a:r>
              <a:rPr lang="en-US">
                <a:solidFill>
                  <a:srgbClr val="434343"/>
                </a:solidFill>
              </a:rPr>
              <a:t>What is the impact on the interaction experience in passive and active scenarios?</a:t>
            </a:r>
            <a:endParaRPr>
              <a:solidFill>
                <a:srgbClr val="434343"/>
              </a:solidFill>
            </a:endParaRPr>
          </a:p>
        </p:txBody>
      </p:sp>
      <p:sp>
        <p:nvSpPr>
          <p:cNvPr id="202" name="Google Shape;202;g22ed94fcc9c_1_250"/>
          <p:cNvSpPr txBox="1"/>
          <p:nvPr>
            <p:ph type="title"/>
          </p:nvPr>
        </p:nvSpPr>
        <p:spPr>
          <a:xfrm>
            <a:off x="193500" y="1443450"/>
            <a:ext cx="402900" cy="3971100"/>
          </a:xfrm>
          <a:prstGeom prst="rect">
            <a:avLst/>
          </a:prstGeom>
          <a:noFill/>
          <a:ln>
            <a:noFill/>
          </a:ln>
        </p:spPr>
        <p:txBody>
          <a:bodyPr anchorCtr="0" anchor="ctr" bIns="45700" lIns="91425" spcFirstLastPara="1" rIns="91425" wrap="square" tIns="45700">
            <a:spAutoFit/>
          </a:bodyPr>
          <a:lstStyle/>
          <a:p>
            <a:pPr indent="0" lvl="0" marL="0" rtl="0" algn="ctr">
              <a:lnSpc>
                <a:spcPct val="90000"/>
              </a:lnSpc>
              <a:spcBef>
                <a:spcPts val="0"/>
              </a:spcBef>
              <a:spcAft>
                <a:spcPts val="0"/>
              </a:spcAft>
              <a:buClr>
                <a:schemeClr val="dk1"/>
              </a:buClr>
              <a:buSzPts val="3960"/>
              <a:buFont typeface="Calibri"/>
              <a:buNone/>
            </a:pPr>
            <a:r>
              <a:rPr lang="en-US" sz="4000"/>
              <a:t>CONCEPT</a:t>
            </a:r>
            <a:endParaRPr sz="4000"/>
          </a:p>
        </p:txBody>
      </p:sp>
      <p:sp>
        <p:nvSpPr>
          <p:cNvPr id="203" name="Google Shape;203;g22ed94fcc9c_1_25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solidFill>
                  <a:srgbClr val="666666"/>
                </a:solidFill>
              </a:rPr>
              <a:t>‹#›</a:t>
            </a:fld>
            <a:endParaRPr>
              <a:solidFill>
                <a:srgbClr val="666666"/>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2023-07-03T11:21:00Z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8192D926583A417E8E53BEFB99CA8449_12</vt:lpwstr>
  </property>
  <property fmtid="{D5CDD505-2E9C-101B-9397-08002B2CF9AE}" pid="3" name="KSOProductBuildVer">
    <vt:lpwstr>2052-11.1.0.14309</vt:lpwstr>
  </property>
</Properties>
</file>